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95" r:id="rId3"/>
    <p:sldId id="257" r:id="rId4"/>
    <p:sldId id="292" r:id="rId5"/>
    <p:sldId id="279" r:id="rId6"/>
    <p:sldId id="276" r:id="rId7"/>
    <p:sldId id="277" r:id="rId8"/>
    <p:sldId id="263" r:id="rId9"/>
    <p:sldId id="294" r:id="rId10"/>
    <p:sldId id="291" r:id="rId11"/>
    <p:sldId id="267" r:id="rId12"/>
    <p:sldId id="265" r:id="rId13"/>
    <p:sldId id="264" r:id="rId14"/>
    <p:sldId id="262" r:id="rId15"/>
    <p:sldId id="273" r:id="rId16"/>
    <p:sldId id="274" r:id="rId17"/>
    <p:sldId id="278" r:id="rId18"/>
    <p:sldId id="258" r:id="rId19"/>
    <p:sldId id="259" r:id="rId20"/>
    <p:sldId id="268" r:id="rId21"/>
    <p:sldId id="280" r:id="rId22"/>
    <p:sldId id="289" r:id="rId23"/>
    <p:sldId id="290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93"/>
    <p:restoredTop sz="94624"/>
  </p:normalViewPr>
  <p:slideViewPr>
    <p:cSldViewPr snapToGrid="0" snapToObjects="1">
      <p:cViewPr varScale="1">
        <p:scale>
          <a:sx n="68" d="100"/>
          <a:sy n="68" d="100"/>
        </p:scale>
        <p:origin x="-3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1C1C0-36AE-4DB7-9606-CB3CE8713B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9BB575-E204-495C-9DA6-AE11B00401DF}">
      <dgm:prSet phldrT="[Текст]" custT="1"/>
      <dgm:spPr/>
      <dgm:t>
        <a:bodyPr/>
        <a:lstStyle/>
        <a:p>
          <a:r>
            <a:rPr lang="ru-RU" sz="2400" dirty="0" smtClean="0"/>
            <a:t>Темы общепедагогического содержания, например, организация занятия, формирование интереса к изучаемому материалу и </a:t>
          </a:r>
          <a:r>
            <a:rPr lang="ru-RU" sz="2400" dirty="0" err="1" smtClean="0"/>
            <a:t>др</a:t>
          </a:r>
          <a:endParaRPr lang="ru-RU" sz="2400" dirty="0"/>
        </a:p>
      </dgm:t>
    </dgm:pt>
    <dgm:pt modelId="{C58823C8-FC01-487D-BDAF-4C798F5EDCCC}" type="parTrans" cxnId="{FCDA7368-1DBB-4D75-A2DA-729CD6F5F1C4}">
      <dgm:prSet/>
      <dgm:spPr/>
      <dgm:t>
        <a:bodyPr/>
        <a:lstStyle/>
        <a:p>
          <a:endParaRPr lang="ru-RU"/>
        </a:p>
      </dgm:t>
    </dgm:pt>
    <dgm:pt modelId="{F5E954D9-5304-46E3-9C1A-1648288FB9EA}" type="sibTrans" cxnId="{FCDA7368-1DBB-4D75-A2DA-729CD6F5F1C4}">
      <dgm:prSet/>
      <dgm:spPr/>
      <dgm:t>
        <a:bodyPr/>
        <a:lstStyle/>
        <a:p>
          <a:endParaRPr lang="ru-RU"/>
        </a:p>
      </dgm:t>
    </dgm:pt>
    <dgm:pt modelId="{A1F3AE29-9935-44AB-854F-6B5DFF618C86}">
      <dgm:prSet phldrT="[Текст]" custT="1"/>
      <dgm:spPr/>
      <dgm:t>
        <a:bodyPr/>
        <a:lstStyle/>
        <a:p>
          <a:r>
            <a:rPr lang="ru-RU" sz="2400" dirty="0" smtClean="0"/>
            <a:t>Проверка состояния преподавания и уровня усвоения программного материала</a:t>
          </a:r>
          <a:r>
            <a:rPr lang="ru-RU" sz="1400" dirty="0" smtClean="0"/>
            <a:t>.</a:t>
          </a:r>
          <a:endParaRPr lang="ru-RU" sz="1400" dirty="0"/>
        </a:p>
      </dgm:t>
    </dgm:pt>
    <dgm:pt modelId="{0B6702BE-6B08-4558-BF7B-563CB546ADED}" type="parTrans" cxnId="{2B0D11A4-EAE7-4407-B535-A6C16D5CE4CA}">
      <dgm:prSet/>
      <dgm:spPr/>
      <dgm:t>
        <a:bodyPr/>
        <a:lstStyle/>
        <a:p>
          <a:endParaRPr lang="ru-RU"/>
        </a:p>
      </dgm:t>
    </dgm:pt>
    <dgm:pt modelId="{91F92297-A306-4F49-ABFF-09D43995124F}" type="sibTrans" cxnId="{2B0D11A4-EAE7-4407-B535-A6C16D5CE4CA}">
      <dgm:prSet/>
      <dgm:spPr/>
      <dgm:t>
        <a:bodyPr/>
        <a:lstStyle/>
        <a:p>
          <a:endParaRPr lang="ru-RU"/>
        </a:p>
      </dgm:t>
    </dgm:pt>
    <dgm:pt modelId="{27F32890-6F4D-4B9E-851B-A18F23FACAA3}">
      <dgm:prSet phldrT="[Текст]" custT="1"/>
      <dgm:spPr/>
      <dgm:t>
        <a:bodyPr/>
        <a:lstStyle/>
        <a:p>
          <a:r>
            <a:rPr lang="ru-RU" sz="2400" dirty="0" smtClean="0"/>
            <a:t>Проверка работы отдельных педагогов; проверка и оказание помощи начинающим педагогам.</a:t>
          </a:r>
          <a:endParaRPr lang="ru-RU" sz="2400" dirty="0"/>
        </a:p>
      </dgm:t>
    </dgm:pt>
    <dgm:pt modelId="{B4BDEDA5-C293-4266-A21C-79AC7588C1B6}" type="parTrans" cxnId="{42A556E9-8561-4E79-9C95-4CBFCE1EAD2B}">
      <dgm:prSet/>
      <dgm:spPr/>
      <dgm:t>
        <a:bodyPr/>
        <a:lstStyle/>
        <a:p>
          <a:endParaRPr lang="ru-RU"/>
        </a:p>
      </dgm:t>
    </dgm:pt>
    <dgm:pt modelId="{E09855B4-24D4-454E-AECE-785D6B2961A3}" type="sibTrans" cxnId="{42A556E9-8561-4E79-9C95-4CBFCE1EAD2B}">
      <dgm:prSet/>
      <dgm:spPr/>
      <dgm:t>
        <a:bodyPr/>
        <a:lstStyle/>
        <a:p>
          <a:endParaRPr lang="ru-RU"/>
        </a:p>
      </dgm:t>
    </dgm:pt>
    <dgm:pt modelId="{64C0BB4F-BF34-4776-BEFF-06EF7F009E64}" type="pres">
      <dgm:prSet presAssocID="{2F01C1C0-36AE-4DB7-9606-CB3CE8713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9AF4E1-57D7-464B-8643-E34B56B05977}" type="pres">
      <dgm:prSet presAssocID="{449BB575-E204-495C-9DA6-AE11B00401DF}" presName="parentLin" presStyleCnt="0"/>
      <dgm:spPr/>
    </dgm:pt>
    <dgm:pt modelId="{A4B5B50C-B6C6-4295-804D-689999BA835A}" type="pres">
      <dgm:prSet presAssocID="{449BB575-E204-495C-9DA6-AE11B00401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D7C0F5-2EAF-4361-8E38-4BD228229066}" type="pres">
      <dgm:prSet presAssocID="{449BB575-E204-495C-9DA6-AE11B00401DF}" presName="parentText" presStyleLbl="node1" presStyleIdx="0" presStyleCnt="3" custScaleX="157466" custScaleY="718210" custLinFactX="-50549" custLinFactY="-95953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F4B36-5FD9-4A3A-91BB-FB8678E17056}" type="pres">
      <dgm:prSet presAssocID="{449BB575-E204-495C-9DA6-AE11B00401DF}" presName="negativeSpace" presStyleCnt="0"/>
      <dgm:spPr/>
    </dgm:pt>
    <dgm:pt modelId="{D237D7BF-85BF-4A47-BF35-32463094CBD9}" type="pres">
      <dgm:prSet presAssocID="{449BB575-E204-495C-9DA6-AE11B00401DF}" presName="childText" presStyleLbl="conFgAcc1" presStyleIdx="0" presStyleCnt="3">
        <dgm:presLayoutVars>
          <dgm:bulletEnabled val="1"/>
        </dgm:presLayoutVars>
      </dgm:prSet>
      <dgm:spPr/>
    </dgm:pt>
    <dgm:pt modelId="{21FC1B26-5CFE-4F1C-A2CA-ECAC8F607B0E}" type="pres">
      <dgm:prSet presAssocID="{F5E954D9-5304-46E3-9C1A-1648288FB9EA}" presName="spaceBetweenRectangles" presStyleCnt="0"/>
      <dgm:spPr/>
    </dgm:pt>
    <dgm:pt modelId="{2170B33A-D8F3-4643-ABFB-23D8FA6CEAD7}" type="pres">
      <dgm:prSet presAssocID="{A1F3AE29-9935-44AB-854F-6B5DFF618C86}" presName="parentLin" presStyleCnt="0"/>
      <dgm:spPr/>
    </dgm:pt>
    <dgm:pt modelId="{591394D7-FC8D-4ED1-AA03-D25327661F92}" type="pres">
      <dgm:prSet presAssocID="{A1F3AE29-9935-44AB-854F-6B5DFF618C8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E9C3F8-110B-41C0-AD16-EF6E9BDE8A4A}" type="pres">
      <dgm:prSet presAssocID="{A1F3AE29-9935-44AB-854F-6B5DFF618C86}" presName="parentText" presStyleLbl="node1" presStyleIdx="1" presStyleCnt="3" custScaleX="164736" custScaleY="785873" custLinFactY="-38369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5A405-DFD6-46C7-AD00-1D5D17E425B3}" type="pres">
      <dgm:prSet presAssocID="{A1F3AE29-9935-44AB-854F-6B5DFF618C86}" presName="negativeSpace" presStyleCnt="0"/>
      <dgm:spPr/>
    </dgm:pt>
    <dgm:pt modelId="{F5FFD115-A911-4CAD-8D2B-2C169C885EC6}" type="pres">
      <dgm:prSet presAssocID="{A1F3AE29-9935-44AB-854F-6B5DFF618C86}" presName="childText" presStyleLbl="conFgAcc1" presStyleIdx="1" presStyleCnt="3">
        <dgm:presLayoutVars>
          <dgm:bulletEnabled val="1"/>
        </dgm:presLayoutVars>
      </dgm:prSet>
      <dgm:spPr/>
    </dgm:pt>
    <dgm:pt modelId="{7BA10A35-BBCE-4C95-B54A-7400D488DE57}" type="pres">
      <dgm:prSet presAssocID="{91F92297-A306-4F49-ABFF-09D43995124F}" presName="spaceBetweenRectangles" presStyleCnt="0"/>
      <dgm:spPr/>
    </dgm:pt>
    <dgm:pt modelId="{89D69EB9-BECD-4589-879C-8EA71650D1A6}" type="pres">
      <dgm:prSet presAssocID="{27F32890-6F4D-4B9E-851B-A18F23FACAA3}" presName="parentLin" presStyleCnt="0"/>
      <dgm:spPr/>
    </dgm:pt>
    <dgm:pt modelId="{DBB1C17A-E0DD-481B-AEFE-1D898951D6B8}" type="pres">
      <dgm:prSet presAssocID="{27F32890-6F4D-4B9E-851B-A18F23FACAA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8DA4742-1253-4A26-A8E2-99915192EB1F}" type="pres">
      <dgm:prSet presAssocID="{27F32890-6F4D-4B9E-851B-A18F23FACAA3}" presName="parentText" presStyleLbl="node1" presStyleIdx="2" presStyleCnt="3" custScaleX="146579" custScaleY="867134" custLinFactNeighborX="-100000" custLinFactNeighborY="381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80151-4054-4DFA-84F9-70289223599C}" type="pres">
      <dgm:prSet presAssocID="{27F32890-6F4D-4B9E-851B-A18F23FACAA3}" presName="negativeSpace" presStyleCnt="0"/>
      <dgm:spPr/>
    </dgm:pt>
    <dgm:pt modelId="{1AEB38C2-DFB2-4570-B4A5-0379D49C3F5A}" type="pres">
      <dgm:prSet presAssocID="{27F32890-6F4D-4B9E-851B-A18F23FACA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AFC876-2439-4CEF-B26D-2EF718ADFB69}" type="presOf" srcId="{A1F3AE29-9935-44AB-854F-6B5DFF618C86}" destId="{591394D7-FC8D-4ED1-AA03-D25327661F92}" srcOrd="0" destOrd="0" presId="urn:microsoft.com/office/officeart/2005/8/layout/list1"/>
    <dgm:cxn modelId="{D841758C-65C0-4F74-8E72-2DE272BD0A17}" type="presOf" srcId="{27F32890-6F4D-4B9E-851B-A18F23FACAA3}" destId="{28DA4742-1253-4A26-A8E2-99915192EB1F}" srcOrd="1" destOrd="0" presId="urn:microsoft.com/office/officeart/2005/8/layout/list1"/>
    <dgm:cxn modelId="{42A556E9-8561-4E79-9C95-4CBFCE1EAD2B}" srcId="{2F01C1C0-36AE-4DB7-9606-CB3CE8713B43}" destId="{27F32890-6F4D-4B9E-851B-A18F23FACAA3}" srcOrd="2" destOrd="0" parTransId="{B4BDEDA5-C293-4266-A21C-79AC7588C1B6}" sibTransId="{E09855B4-24D4-454E-AECE-785D6B2961A3}"/>
    <dgm:cxn modelId="{82423982-D57F-484E-8A6F-1E00DE0F38CC}" type="presOf" srcId="{449BB575-E204-495C-9DA6-AE11B00401DF}" destId="{A4B5B50C-B6C6-4295-804D-689999BA835A}" srcOrd="0" destOrd="0" presId="urn:microsoft.com/office/officeart/2005/8/layout/list1"/>
    <dgm:cxn modelId="{CCF95F63-E0CA-4711-82DF-57DCEED85380}" type="presOf" srcId="{A1F3AE29-9935-44AB-854F-6B5DFF618C86}" destId="{4AE9C3F8-110B-41C0-AD16-EF6E9BDE8A4A}" srcOrd="1" destOrd="0" presId="urn:microsoft.com/office/officeart/2005/8/layout/list1"/>
    <dgm:cxn modelId="{FCDA7368-1DBB-4D75-A2DA-729CD6F5F1C4}" srcId="{2F01C1C0-36AE-4DB7-9606-CB3CE8713B43}" destId="{449BB575-E204-495C-9DA6-AE11B00401DF}" srcOrd="0" destOrd="0" parTransId="{C58823C8-FC01-487D-BDAF-4C798F5EDCCC}" sibTransId="{F5E954D9-5304-46E3-9C1A-1648288FB9EA}"/>
    <dgm:cxn modelId="{EBB1AB35-B651-45D8-837B-0DC7762C9A71}" type="presOf" srcId="{2F01C1C0-36AE-4DB7-9606-CB3CE8713B43}" destId="{64C0BB4F-BF34-4776-BEFF-06EF7F009E64}" srcOrd="0" destOrd="0" presId="urn:microsoft.com/office/officeart/2005/8/layout/list1"/>
    <dgm:cxn modelId="{6FE8068A-24D0-43BC-BA75-DEBFEA94B545}" type="presOf" srcId="{449BB575-E204-495C-9DA6-AE11B00401DF}" destId="{CED7C0F5-2EAF-4361-8E38-4BD228229066}" srcOrd="1" destOrd="0" presId="urn:microsoft.com/office/officeart/2005/8/layout/list1"/>
    <dgm:cxn modelId="{2B0D11A4-EAE7-4407-B535-A6C16D5CE4CA}" srcId="{2F01C1C0-36AE-4DB7-9606-CB3CE8713B43}" destId="{A1F3AE29-9935-44AB-854F-6B5DFF618C86}" srcOrd="1" destOrd="0" parTransId="{0B6702BE-6B08-4558-BF7B-563CB546ADED}" sibTransId="{91F92297-A306-4F49-ABFF-09D43995124F}"/>
    <dgm:cxn modelId="{2733F814-4876-4D4A-B1FE-58ACBDED468E}" type="presOf" srcId="{27F32890-6F4D-4B9E-851B-A18F23FACAA3}" destId="{DBB1C17A-E0DD-481B-AEFE-1D898951D6B8}" srcOrd="0" destOrd="0" presId="urn:microsoft.com/office/officeart/2005/8/layout/list1"/>
    <dgm:cxn modelId="{983B6202-139F-4A50-AF07-F809AE1DBB94}" type="presParOf" srcId="{64C0BB4F-BF34-4776-BEFF-06EF7F009E64}" destId="{3B9AF4E1-57D7-464B-8643-E34B56B05977}" srcOrd="0" destOrd="0" presId="urn:microsoft.com/office/officeart/2005/8/layout/list1"/>
    <dgm:cxn modelId="{43859DA2-A661-4B98-8ED3-3CC32E6C8FD2}" type="presParOf" srcId="{3B9AF4E1-57D7-464B-8643-E34B56B05977}" destId="{A4B5B50C-B6C6-4295-804D-689999BA835A}" srcOrd="0" destOrd="0" presId="urn:microsoft.com/office/officeart/2005/8/layout/list1"/>
    <dgm:cxn modelId="{F9E5935A-A775-4369-B701-10677E1450EE}" type="presParOf" srcId="{3B9AF4E1-57D7-464B-8643-E34B56B05977}" destId="{CED7C0F5-2EAF-4361-8E38-4BD228229066}" srcOrd="1" destOrd="0" presId="urn:microsoft.com/office/officeart/2005/8/layout/list1"/>
    <dgm:cxn modelId="{A6303644-108C-4EE7-A364-FD04CC50F4AB}" type="presParOf" srcId="{64C0BB4F-BF34-4776-BEFF-06EF7F009E64}" destId="{87CF4B36-5FD9-4A3A-91BB-FB8678E17056}" srcOrd="1" destOrd="0" presId="urn:microsoft.com/office/officeart/2005/8/layout/list1"/>
    <dgm:cxn modelId="{1727B3A8-2482-45AF-BC3F-674FEFFE42DB}" type="presParOf" srcId="{64C0BB4F-BF34-4776-BEFF-06EF7F009E64}" destId="{D237D7BF-85BF-4A47-BF35-32463094CBD9}" srcOrd="2" destOrd="0" presId="urn:microsoft.com/office/officeart/2005/8/layout/list1"/>
    <dgm:cxn modelId="{C6CA8788-0675-44D0-89F2-959E6AD4B62E}" type="presParOf" srcId="{64C0BB4F-BF34-4776-BEFF-06EF7F009E64}" destId="{21FC1B26-5CFE-4F1C-A2CA-ECAC8F607B0E}" srcOrd="3" destOrd="0" presId="urn:microsoft.com/office/officeart/2005/8/layout/list1"/>
    <dgm:cxn modelId="{2C0DD598-332A-430E-A04B-E8B3D1AA3D5B}" type="presParOf" srcId="{64C0BB4F-BF34-4776-BEFF-06EF7F009E64}" destId="{2170B33A-D8F3-4643-ABFB-23D8FA6CEAD7}" srcOrd="4" destOrd="0" presId="urn:microsoft.com/office/officeart/2005/8/layout/list1"/>
    <dgm:cxn modelId="{C10D966F-CD22-4991-809C-EBC107EFB868}" type="presParOf" srcId="{2170B33A-D8F3-4643-ABFB-23D8FA6CEAD7}" destId="{591394D7-FC8D-4ED1-AA03-D25327661F92}" srcOrd="0" destOrd="0" presId="urn:microsoft.com/office/officeart/2005/8/layout/list1"/>
    <dgm:cxn modelId="{D53D82E3-FDAC-47BB-804E-9F1AC215C8C1}" type="presParOf" srcId="{2170B33A-D8F3-4643-ABFB-23D8FA6CEAD7}" destId="{4AE9C3F8-110B-41C0-AD16-EF6E9BDE8A4A}" srcOrd="1" destOrd="0" presId="urn:microsoft.com/office/officeart/2005/8/layout/list1"/>
    <dgm:cxn modelId="{072B846A-5680-406C-9FC1-DCDE58B45764}" type="presParOf" srcId="{64C0BB4F-BF34-4776-BEFF-06EF7F009E64}" destId="{3F75A405-DFD6-46C7-AD00-1D5D17E425B3}" srcOrd="5" destOrd="0" presId="urn:microsoft.com/office/officeart/2005/8/layout/list1"/>
    <dgm:cxn modelId="{1FABB936-186D-454D-A234-F5A88F8E419A}" type="presParOf" srcId="{64C0BB4F-BF34-4776-BEFF-06EF7F009E64}" destId="{F5FFD115-A911-4CAD-8D2B-2C169C885EC6}" srcOrd="6" destOrd="0" presId="urn:microsoft.com/office/officeart/2005/8/layout/list1"/>
    <dgm:cxn modelId="{ED478657-7694-40C3-B8F8-88AD238C4303}" type="presParOf" srcId="{64C0BB4F-BF34-4776-BEFF-06EF7F009E64}" destId="{7BA10A35-BBCE-4C95-B54A-7400D488DE57}" srcOrd="7" destOrd="0" presId="urn:microsoft.com/office/officeart/2005/8/layout/list1"/>
    <dgm:cxn modelId="{FC51955F-9D8B-4C73-80A4-F7334DC48BF9}" type="presParOf" srcId="{64C0BB4F-BF34-4776-BEFF-06EF7F009E64}" destId="{89D69EB9-BECD-4589-879C-8EA71650D1A6}" srcOrd="8" destOrd="0" presId="urn:microsoft.com/office/officeart/2005/8/layout/list1"/>
    <dgm:cxn modelId="{55F380BA-9850-4368-8635-056FC1779282}" type="presParOf" srcId="{89D69EB9-BECD-4589-879C-8EA71650D1A6}" destId="{DBB1C17A-E0DD-481B-AEFE-1D898951D6B8}" srcOrd="0" destOrd="0" presId="urn:microsoft.com/office/officeart/2005/8/layout/list1"/>
    <dgm:cxn modelId="{3CC45551-26FC-45E1-B7DE-C2C996BB2229}" type="presParOf" srcId="{89D69EB9-BECD-4589-879C-8EA71650D1A6}" destId="{28DA4742-1253-4A26-A8E2-99915192EB1F}" srcOrd="1" destOrd="0" presId="urn:microsoft.com/office/officeart/2005/8/layout/list1"/>
    <dgm:cxn modelId="{D509B0BF-E957-417B-91DB-4BEDA3ED77C5}" type="presParOf" srcId="{64C0BB4F-BF34-4776-BEFF-06EF7F009E64}" destId="{19680151-4054-4DFA-84F9-70289223599C}" srcOrd="9" destOrd="0" presId="urn:microsoft.com/office/officeart/2005/8/layout/list1"/>
    <dgm:cxn modelId="{D96F11E1-4E3E-43BC-AB75-F32FEF345F19}" type="presParOf" srcId="{64C0BB4F-BF34-4776-BEFF-06EF7F009E64}" destId="{1AEB38C2-DFB2-4570-B4A5-0379D49C3F5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CD5556-2D28-5847-8E72-FA51BE316D7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288901-3E7C-CE4E-8E65-D34F552A8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8387" y="1792941"/>
            <a:ext cx="8172450" cy="138635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Анализ занятий педагогов дополнительного образования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50A6107-6475-F14F-B51B-5672ACD74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8387" y="4627717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Базарова Наталья Владимировна,</a:t>
            </a:r>
          </a:p>
          <a:p>
            <a:pPr algn="r"/>
            <a:r>
              <a:rPr lang="ru-RU" dirty="0"/>
              <a:t>с</a:t>
            </a:r>
            <a:r>
              <a:rPr lang="ru-RU" dirty="0" smtClean="0"/>
              <a:t>тарший методист по научно-методической работе </a:t>
            </a:r>
          </a:p>
          <a:p>
            <a:pPr algn="r"/>
            <a:r>
              <a:rPr lang="ru-RU" dirty="0" smtClean="0"/>
              <a:t>ГБУ ДО «РЦ ПВТС РБ»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859" y="3074894"/>
            <a:ext cx="2599765" cy="203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778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Цели посещения и анализа занятия: 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Общее ознакомление с методами работы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методической помощи в организации образовательной и воспитательной деятельности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Возможные выявления трудностей в работе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работы аттестуемого 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стиля работы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форм, методов и средств формирования ЗУН на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качеством преподавания и качеством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документального обеспечения учебного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выполнения тематического плана, календарно-тематического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УМК (учебно-методического комплекса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приёмов, стимулирующих активность и самостоятельность детей на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физминуток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игровых моментов на занятии (для дошкольного и младшего школьного возраста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роли педагога в создании микроклимата на занятии.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141" y="274638"/>
            <a:ext cx="2428113" cy="16469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9E595-9A1A-4248-883C-A5B74F43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3352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Также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анализируется место данного занятия в системе занятий и его структура. В ходе анализа следует обратить внимание 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25D8A0-2D99-B14F-9501-5B48FBD480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42900" y="1533526"/>
            <a:ext cx="11444288" cy="48529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Связь </a:t>
            </a:r>
            <a:r>
              <a:rPr lang="ru-RU" sz="4000" dirty="0"/>
              <a:t>с предыдущим и последующим материалом.</a:t>
            </a:r>
          </a:p>
          <a:p>
            <a:r>
              <a:rPr lang="ru-RU" sz="4000" dirty="0" smtClean="0"/>
              <a:t>Целесообразность </a:t>
            </a:r>
            <a:r>
              <a:rPr lang="ru-RU" sz="4000" dirty="0"/>
              <a:t>и обоснованность избранного типа и структуры занятия.</a:t>
            </a:r>
          </a:p>
          <a:p>
            <a:r>
              <a:rPr lang="ru-RU" sz="4000" dirty="0" smtClean="0"/>
              <a:t>Рациональность </a:t>
            </a:r>
            <a:r>
              <a:rPr lang="ru-RU" sz="4000" dirty="0"/>
              <a:t>распределения времени между отдельными элементами занятия.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2310" y="5280212"/>
            <a:ext cx="2597121" cy="173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603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1312D-8DEF-7B4A-BB95-56662A3E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49056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Посещающий занятие методист должен рассмотреть деятельность обучающихся на занятии. Анализируя все виды деятельности обучающихся на занятии, подчёркивается: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1582EB-5326-E348-9934-2C472CD232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061883"/>
            <a:ext cx="10515600" cy="41327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активность, заинтересованность, уровень самостоятельности работы обучающихся;</a:t>
            </a:r>
          </a:p>
          <a:p>
            <a:pPr algn="just"/>
            <a:r>
              <a:rPr lang="ru-RU" sz="3200" dirty="0" smtClean="0"/>
              <a:t>эмоциональная </a:t>
            </a:r>
            <a:r>
              <a:rPr lang="ru-RU" sz="3200" dirty="0" err="1"/>
              <a:t>вовлечённость</a:t>
            </a:r>
            <a:r>
              <a:rPr lang="ru-RU" sz="3200" dirty="0"/>
              <a:t> обучающихся;</a:t>
            </a:r>
          </a:p>
          <a:p>
            <a:pPr algn="just"/>
            <a:r>
              <a:rPr lang="ru-RU" sz="3200" dirty="0" smtClean="0"/>
              <a:t>развитие </a:t>
            </a:r>
            <a:r>
              <a:rPr lang="ru-RU" sz="3200" dirty="0"/>
              <a:t>специальных навыков и умений;</a:t>
            </a:r>
          </a:p>
          <a:p>
            <a:pPr algn="just"/>
            <a:r>
              <a:rPr lang="ru-RU" sz="3200" dirty="0" smtClean="0"/>
              <a:t>уровень культуры, рациональности </a:t>
            </a:r>
            <a:r>
              <a:rPr lang="ru-RU" sz="3200" dirty="0"/>
              <a:t>и эффективности труда обучающихся</a:t>
            </a:r>
            <a:r>
              <a:rPr lang="ru-RU" sz="3200" dirty="0" smtClean="0"/>
              <a:t>;</a:t>
            </a:r>
          </a:p>
          <a:p>
            <a:pPr algn="just"/>
            <a:r>
              <a:rPr lang="ru-RU" sz="3200" dirty="0"/>
              <a:t>у</a:t>
            </a:r>
            <a:r>
              <a:rPr lang="ru-RU" sz="3200" dirty="0" smtClean="0"/>
              <a:t>ровень организованности </a:t>
            </a:r>
            <a:r>
              <a:rPr lang="ru-RU" sz="3200" dirty="0"/>
              <a:t>и дисциплинированности</a:t>
            </a:r>
            <a:r>
              <a:rPr lang="ru-RU" sz="3200" dirty="0" smtClean="0"/>
              <a:t>.</a:t>
            </a:r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endParaRPr lang="ru-RU" sz="32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521" y="4894104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26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44E296-F9D7-8C4E-BA19-7690FFDC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При анализе следует обратить внимание на организацию занятия, к которой предъявляются следующие требования:</a:t>
            </a: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6FC4C-474D-2240-8D9D-6DECA2B3FB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организационная </a:t>
            </a:r>
            <a:r>
              <a:rPr lang="ru-RU" dirty="0"/>
              <a:t>чёткость занятия, рациональность использования времени, умение дорожить каждой минутой.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обратной связи с обучающимися и её уровень, организация контроля за деятельностью обучающихся на занятии.</a:t>
            </a:r>
          </a:p>
          <a:p>
            <a:r>
              <a:rPr lang="ru-RU" dirty="0" smtClean="0"/>
              <a:t>методы </a:t>
            </a:r>
            <a:r>
              <a:rPr lang="ru-RU" dirty="0"/>
              <a:t>активизации обучающихся на занятии и интенсификации учебного процесса.</a:t>
            </a:r>
          </a:p>
          <a:p>
            <a:r>
              <a:rPr lang="ru-RU" dirty="0" smtClean="0"/>
              <a:t>умелое </a:t>
            </a:r>
            <a:r>
              <a:rPr lang="ru-RU" dirty="0"/>
              <a:t>обращение с ТОО и специальным оборудованием,</a:t>
            </a:r>
          </a:p>
          <a:p>
            <a:r>
              <a:rPr lang="ru-RU" dirty="0" smtClean="0"/>
              <a:t>состояние </a:t>
            </a:r>
            <a:r>
              <a:rPr lang="ru-RU" dirty="0"/>
              <a:t>документации (КТП, планов-конспектов занятий, журнала),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основных психологических и гигиенических </a:t>
            </a:r>
            <a:r>
              <a:rPr lang="ru-RU" dirty="0" smtClean="0"/>
              <a:t>требований к </a:t>
            </a:r>
            <a:r>
              <a:rPr lang="ru-RU" dirty="0"/>
              <a:t>занятию,</a:t>
            </a:r>
          </a:p>
          <a:p>
            <a:r>
              <a:rPr lang="ru-RU" dirty="0" smtClean="0"/>
              <a:t>умение </a:t>
            </a:r>
            <a:r>
              <a:rPr lang="ru-RU" dirty="0"/>
              <a:t>владеть группой, дисциплина обучающихся, причины её нарушения.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556" y="5028574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907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0D6669-B21B-824E-8CB2-632F1295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132556"/>
            <a:ext cx="10515600" cy="9961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Оценка  профессиональных качеств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культуры педагога: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925945-239D-044E-8F76-081B862C64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128714"/>
            <a:ext cx="10763250" cy="5214935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владение педагогом материалом, умелое использование </a:t>
            </a:r>
            <a:r>
              <a:rPr lang="ru-RU" sz="3200" dirty="0" err="1"/>
              <a:t>межпредметных</a:t>
            </a:r>
            <a:r>
              <a:rPr lang="ru-RU" sz="3200" dirty="0"/>
              <a:t> связей.</a:t>
            </a:r>
          </a:p>
          <a:p>
            <a:pPr algn="just"/>
            <a:r>
              <a:rPr lang="ru-RU" sz="3200" dirty="0" smtClean="0"/>
              <a:t>качество </a:t>
            </a:r>
            <a:r>
              <a:rPr lang="ru-RU" sz="3200" dirty="0"/>
              <a:t>речи педагога:  оптимальность темпа, чёткость дикции, интенсивность, образность, эмоциональность, общая и специфическая грамотность.</a:t>
            </a:r>
          </a:p>
          <a:p>
            <a:pPr algn="just"/>
            <a:r>
              <a:rPr lang="ru-RU" sz="3200" dirty="0" smtClean="0"/>
              <a:t>педагогическая </a:t>
            </a:r>
            <a:r>
              <a:rPr lang="ru-RU" sz="3200" dirty="0"/>
              <a:t>культура, построение взаимоотношений с обучающимися, такт и внешний вид преподавателя.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498" y="5064433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568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0722AA-E4BB-9C46-9335-989A4D62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Методика посещения и анализа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занятия.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37ACE3-4149-6046-9040-A62AAD7C93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6347" y="1524700"/>
            <a:ext cx="11479306" cy="49681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Наблюдая занятие, </a:t>
            </a:r>
            <a:r>
              <a:rPr lang="ru-RU" dirty="0" smtClean="0"/>
              <a:t>проверяющий </a:t>
            </a:r>
            <a:r>
              <a:rPr lang="ru-RU" dirty="0"/>
              <a:t>должен быть корректным, доброжелательным </a:t>
            </a:r>
            <a:r>
              <a:rPr lang="ru-RU" dirty="0" smtClean="0"/>
              <a:t>к </a:t>
            </a:r>
            <a:r>
              <a:rPr lang="ru-RU" dirty="0"/>
              <a:t>педагогу, придерживаться определённых правил </a:t>
            </a:r>
            <a:r>
              <a:rPr lang="ru-RU" dirty="0" smtClean="0"/>
              <a:t>поведения:</a:t>
            </a:r>
          </a:p>
          <a:p>
            <a:r>
              <a:rPr lang="ru-RU" dirty="0" smtClean="0"/>
              <a:t> Входить и выходить из учебного помещения можно только после окончания занятия вместе с педагогом. Появление посещающего после начала занятия является грубым нарушением педагогического такта.</a:t>
            </a:r>
          </a:p>
          <a:p>
            <a:r>
              <a:rPr lang="ru-RU" dirty="0" smtClean="0"/>
              <a:t> В процессе занятия  не следует привлекать к себе внимание обучающихся. Поэтому лучше садиться за последнюю парту или стол. Это одновременно даст возможность наблюдать за работой всей группы детей, определить, насколько чётки и ясны изображения на доске, наглядности, как прослушивается голос педагога.</a:t>
            </a:r>
          </a:p>
          <a:p>
            <a:r>
              <a:rPr lang="ru-RU" dirty="0" smtClean="0"/>
              <a:t>Во </a:t>
            </a:r>
            <a:r>
              <a:rPr lang="ru-RU" dirty="0"/>
              <a:t>время объяснения педагога нельзя заниматься просмотром заданий, выполняемых обучающимися. Недопустимо вмешиваться в работу педагога, исправлять его ошибки во время занятия.</a:t>
            </a:r>
          </a:p>
          <a:p>
            <a:r>
              <a:rPr lang="ru-RU" dirty="0"/>
              <a:t>Посещающий должен проконтролировать занятие полностью, от начала до конца, чтобы составить полное представление о данном учебном занятии и отдельных его элементах</a:t>
            </a:r>
            <a:r>
              <a:rPr lang="ru-RU" dirty="0" smtClean="0"/>
              <a:t>.</a:t>
            </a:r>
          </a:p>
          <a:p>
            <a:r>
              <a:rPr lang="ru-RU" dirty="0"/>
              <a:t>После занятия педагогу могут быть заданы вопросы для уточнения отдельных неясных моментов занятия. Затем уже можно приступить к обработке своих заметок по занятию.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0117" y="343569"/>
            <a:ext cx="1705535" cy="133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9602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0722AA-E4BB-9C46-9335-989A4D62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776" y="149972"/>
            <a:ext cx="10515600" cy="7207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Ход беседы с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педагогом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по подведению итогов проверки рекомендуется проводить по следующему плану: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37ACE3-4149-6046-9040-A62AAD7C93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956" y="1085850"/>
            <a:ext cx="11375756" cy="577215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</a:t>
            </a:r>
            <a:r>
              <a:rPr lang="ru-RU" dirty="0"/>
              <a:t>. Вступительное слово руководящего анализом методиста. Сообщение цели, стоящей перед анализом данного занятия.</a:t>
            </a:r>
          </a:p>
          <a:p>
            <a:r>
              <a:rPr lang="ru-RU" dirty="0"/>
              <a:t>2. Краткий отчёт педагога, проводившего занятие, о степени выполнения намеченного плана и достижения поставленных им целей и задач. Педагог сообщает о том, какой новый элемент введён им в процесс обучения и воспитания обучающихся, какими приёмами совершенствуется методика проведения занятий и т. д.</a:t>
            </a:r>
          </a:p>
          <a:p>
            <a:r>
              <a:rPr lang="ru-RU" dirty="0"/>
              <a:t>Выступления присутствующих (если были) на занятии; замечания и предложения относительно положительных и отрицательных сторон занятия.</a:t>
            </a:r>
          </a:p>
          <a:p>
            <a:r>
              <a:rPr lang="ru-RU" dirty="0"/>
              <a:t>Обобщение и заключение по анализу посещённого занятия. Решаются спорные вопросы, если они были. Методист обобщает высказывания присутствующих на занятии и глубоко анализирует все этапы и элементы занятия, делает выводы по занятию и рекомендует литературу, направленную на повышение качества преподавания.</a:t>
            </a:r>
          </a:p>
          <a:p>
            <a:r>
              <a:rPr lang="ru-RU" dirty="0"/>
              <a:t>Заключительное слово педагога, проводившего занятие. Педагог высказывает своё мнение по выступлениям присутствующих на занятии.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077" y="277905"/>
            <a:ext cx="1748829" cy="113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739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0722AA-E4BB-9C46-9335-989A4D62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37ACE3-4149-6046-9040-A62AAD7C93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956" y="1085850"/>
            <a:ext cx="11375756" cy="5772150"/>
          </a:xfrm>
        </p:spPr>
        <p:txBody>
          <a:bodyPr>
            <a:normAutofit/>
          </a:bodyPr>
          <a:lstStyle/>
          <a:p>
            <a:r>
              <a:rPr lang="ru-RU" sz="2800" dirty="0"/>
              <a:t>Таким образом, наблюдение за занятием имеет всесторонний, комплексный характер, охватывает все компоненты учебной работы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Наблюдение – это лишь первый этап контроля, второй – разбор занятий, всесторонний его анализ, выработка рекомендаций по совершенствованию работы педагога.</a:t>
            </a:r>
          </a:p>
          <a:p>
            <a:r>
              <a:rPr lang="ru-RU" sz="2800" dirty="0"/>
              <a:t>Занятие нельзя анализировать абстрактно исходя из каких-то вечных, незыблемых критериев. Прежде всего, не следует искать на каждом занятии применения всех без исключения средств и методов работы. Требовать, чтобы все учебные занятия были комбинированными, включали все “элементы” — это значит схематизировать учебный процесс, упрощать его.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043" y="143435"/>
            <a:ext cx="2260945" cy="12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7806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CC9610-B01A-9747-803F-329E5681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</a:rPr>
              <a:t>«Формы разбора» </a:t>
            </a:r>
            <a:r>
              <a:rPr lang="ru-RU" sz="2700" dirty="0">
                <a:solidFill>
                  <a:schemeClr val="accent5">
                    <a:lumMod val="50000"/>
                  </a:schemeClr>
                </a:solidFill>
              </a:rPr>
              <a:t>могут быть самыми разными. Наиболее рациональна, как кажется, такая схема: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7C9C1E-A350-5948-9D49-DF16AD6F80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17638"/>
            <a:ext cx="9956799" cy="505631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6400" dirty="0" smtClean="0"/>
              <a:t>1</a:t>
            </a:r>
            <a:r>
              <a:rPr lang="ru-RU" sz="6400" dirty="0"/>
              <a:t>. </a:t>
            </a:r>
            <a:r>
              <a:rPr lang="ru-RU" sz="7200" dirty="0"/>
              <a:t>Во время занятия присутствующие (коллеги, методисты, руководители образовательного учреждения, родители) анализируют занятие по </a:t>
            </a:r>
            <a:r>
              <a:rPr lang="ru-RU" sz="7200" dirty="0" smtClean="0"/>
              <a:t>критериям, отражаемым в бланке «Лист наблюдения и оценки занятия» (Приложение 1, Приложение 4). </a:t>
            </a:r>
            <a:r>
              <a:rPr lang="ru-RU" sz="7200" dirty="0"/>
              <a:t>По окончании занятия они сдают бланки с результатами анализа присутствующему специалисту.</a:t>
            </a:r>
          </a:p>
          <a:p>
            <a:pPr marL="0" indent="0" algn="just">
              <a:buNone/>
            </a:pPr>
            <a:r>
              <a:rPr lang="ru-RU" sz="7200" dirty="0"/>
              <a:t>2. По окончании занятия сам педагог рассказывает о своем занятии, о том, что ему, по его мнению, удалось, что нет (Приложение 3).  Начиная с этого этапа и далее, дети не </a:t>
            </a:r>
            <a:r>
              <a:rPr lang="ru-RU" sz="7200" dirty="0" smtClean="0"/>
              <a:t>присутствуют.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/>
              <a:t>3. Затем присутствующий специалист (коллега, методист, руководитель – один уполномоченный представитель) анализирует положительные стороны занятия, выявленные как специалистами, так и заказчиками образовательного </a:t>
            </a:r>
            <a:r>
              <a:rPr lang="ru-RU" sz="7200" dirty="0" smtClean="0"/>
              <a:t>процесса.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/>
              <a:t>4. Затем присутствующий заказчик образовательного процесса (родитель, попечитель – один уполномоченный представитель) вносит поправки и добавления, предложения по организации и содержанию занятия со своей точки </a:t>
            </a:r>
            <a:r>
              <a:rPr lang="ru-RU" sz="7200" dirty="0" smtClean="0"/>
              <a:t>зрения.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/>
              <a:t>5. Только после этого следует разбор отрицательных моментов, выявленных  специалистами (в случае общего отрицательного результата занятия родители на этом этапе не присутствуют</a:t>
            </a:r>
            <a:r>
              <a:rPr lang="ru-RU" sz="7200" dirty="0" smtClean="0"/>
              <a:t>).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/>
              <a:t>6. Наконец, делаются предложения, как избавиться от </a:t>
            </a:r>
            <a:r>
              <a:rPr lang="ru-RU" sz="7200" dirty="0" smtClean="0"/>
              <a:t>недостатков.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/>
              <a:t>7. После разбора педагог вновь высказывает свое мнение, и, </a:t>
            </a:r>
            <a:r>
              <a:rPr lang="ru-RU" sz="7200" dirty="0" smtClean="0"/>
              <a:t>наконец, в </a:t>
            </a:r>
            <a:r>
              <a:rPr lang="ru-RU" sz="7200" dirty="0"/>
              <a:t>обсуждение проблем включаются все присутствующие.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803" y="197224"/>
            <a:ext cx="2597121" cy="161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321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88024" y="313765"/>
            <a:ext cx="6024282" cy="687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118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Разделы: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1. Особенности правового регулирования сферы </a:t>
            </a:r>
            <a:br>
              <a:rPr lang="ru-RU" dirty="0"/>
            </a:br>
            <a:r>
              <a:rPr lang="ru-RU" dirty="0"/>
              <a:t>дополнительного образования </a:t>
            </a:r>
            <a:r>
              <a:rPr lang="ru-RU" dirty="0" smtClean="0"/>
              <a:t>детей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. Основные требования к современному </a:t>
            </a:r>
            <a:r>
              <a:rPr lang="ru-RU" dirty="0" smtClean="0"/>
              <a:t>занятию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. Подготовка к посещению </a:t>
            </a:r>
            <a:r>
              <a:rPr lang="ru-RU" dirty="0" smtClean="0"/>
              <a:t>занятия</a:t>
            </a:r>
          </a:p>
          <a:p>
            <a:pPr algn="just"/>
            <a:r>
              <a:rPr lang="ru-RU" dirty="0"/>
              <a:t>4. Методика посещения и анализа занятия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5. Формы разбора.</a:t>
            </a:r>
          </a:p>
          <a:p>
            <a:pPr algn="just"/>
            <a:r>
              <a:rPr lang="ru-RU" dirty="0" smtClean="0"/>
              <a:t>6. Форма анализа занятия.</a:t>
            </a:r>
          </a:p>
          <a:p>
            <a:pPr algn="just"/>
            <a:r>
              <a:rPr lang="ru-RU" dirty="0" smtClean="0"/>
              <a:t>7. Памятка начинающему педагогу.</a:t>
            </a:r>
          </a:p>
          <a:p>
            <a:pPr algn="just"/>
            <a:r>
              <a:rPr lang="ru-RU" dirty="0"/>
              <a:t>8</a:t>
            </a:r>
            <a:r>
              <a:rPr lang="ru-RU" dirty="0" smtClean="0"/>
              <a:t>. Форма для самоконтроля</a:t>
            </a:r>
          </a:p>
          <a:p>
            <a:pPr algn="just"/>
            <a:r>
              <a:rPr lang="ru-RU" dirty="0"/>
              <a:t>9</a:t>
            </a:r>
            <a:r>
              <a:rPr lang="ru-RU" dirty="0" smtClean="0"/>
              <a:t>. Форма опроса для обучающихся.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051" y="0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8021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72871" y="223838"/>
            <a:ext cx="6275294" cy="707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6214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99765" y="403225"/>
            <a:ext cx="5351929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0129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830388" y="6381750"/>
            <a:ext cx="23622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pl-PL" sz="1800"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988" y="210962"/>
            <a:ext cx="8175812" cy="89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8347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830388" y="6381750"/>
            <a:ext cx="23622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pl-PL" sz="1800">
              <a:latin typeface="+mj-lt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B17A4A88-E20D-B848-9158-E736B2CE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132557"/>
            <a:ext cx="10515600" cy="105270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Педагогу необходимо помнить, что для достижения эффективности занятия необходимо соблюдение некоторых условий, к примеру: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E877D9-05C3-F846-A71B-B781AC13BE7B}"/>
              </a:ext>
            </a:extLst>
          </p:cNvPr>
          <p:cNvSpPr/>
          <p:nvPr/>
        </p:nvSpPr>
        <p:spPr>
          <a:xfrm>
            <a:off x="1193260" y="1429014"/>
            <a:ext cx="98064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–комплексность </a:t>
            </a:r>
            <a:r>
              <a:rPr lang="ru-RU" sz="2000" b="1" dirty="0"/>
              <a:t>целей (обучающие, воспитательные, общеразвивающие задачи);</a:t>
            </a:r>
          </a:p>
          <a:p>
            <a:pPr algn="just"/>
            <a:r>
              <a:rPr lang="ru-RU" sz="2000" b="1" dirty="0"/>
              <a:t>– адекватность содержания поставленным целям, а также их соответствие особенностям детского коллектива;</a:t>
            </a:r>
          </a:p>
          <a:p>
            <a:pPr algn="just"/>
            <a:r>
              <a:rPr lang="ru-RU" sz="2000" b="1" dirty="0"/>
              <a:t>– соответствие способов работы поставленным целям и содержанию;</a:t>
            </a:r>
          </a:p>
          <a:p>
            <a:pPr algn="just"/>
            <a:r>
              <a:rPr lang="ru-RU" sz="2000" b="1" dirty="0"/>
              <a:t>– наличие четко продуманной логики занятия, преемственности этапов;</a:t>
            </a:r>
          </a:p>
          <a:p>
            <a:pPr algn="just"/>
            <a:r>
              <a:rPr lang="ru-RU" sz="2000" b="1" dirty="0"/>
              <a:t> – четкая организация начала занятия, мотивация детей на учебную</a:t>
            </a:r>
          </a:p>
          <a:p>
            <a:pPr algn="just"/>
            <a:r>
              <a:rPr lang="ru-RU" sz="2000" b="1" dirty="0"/>
              <a:t>деятельность;</a:t>
            </a:r>
          </a:p>
          <a:p>
            <a:pPr algn="just"/>
            <a:r>
              <a:rPr lang="ru-RU" sz="2000" b="1" dirty="0"/>
              <a:t>– наличие благоприятной психологической атмосферы;</a:t>
            </a:r>
          </a:p>
          <a:p>
            <a:pPr algn="just"/>
            <a:r>
              <a:rPr lang="ru-RU" sz="2000" b="1" dirty="0"/>
              <a:t>– активная позиция ребенка (активизация познавательной и практической деятельности, включение каждого ребенка в деятельность);</a:t>
            </a:r>
          </a:p>
          <a:p>
            <a:pPr algn="just"/>
            <a:r>
              <a:rPr lang="ru-RU" sz="2000" b="1" dirty="0"/>
              <a:t>– полное методическое обеспечение и оснащение занятия необходимыми средствами.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574" y="5429135"/>
            <a:ext cx="2202674" cy="172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4836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14A573-DD3E-B04F-957B-5BD0D300DD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28925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239" y="3764551"/>
            <a:ext cx="4073137" cy="239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529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C6C3BE-09D2-B644-B225-88775FDA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Особенности правового регулирования сферы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дополнительного образования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572DF3-C07A-6C40-9EA9-9C28666978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 «Мягкое» нормативное регулирование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Нормативные документы прямого и «непрямого» действия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Действие общих норм гражданского и административного права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Действие общих норм образовательного права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Наличие сопутствующих норм и рекомендаций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0498" y="224894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674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E816DE-0F9A-124A-978E-6B12DF9F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Программные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37F6D8-B46A-2649-954B-9A5F9B379C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428750"/>
            <a:ext cx="10925014" cy="506412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Концепция развития дополнительного образования в </a:t>
            </a:r>
            <a:r>
              <a:rPr lang="ru-RU" b="1" dirty="0" smtClean="0"/>
              <a:t>РФ (</a:t>
            </a:r>
            <a:r>
              <a:rPr lang="ru-RU" sz="1900" dirty="0" smtClean="0"/>
              <a:t>Распоряжение Правительства Российской Федерации от 4 сентября 2014 г. N 1726-р г. Москва)</a:t>
            </a:r>
          </a:p>
          <a:p>
            <a:r>
              <a:rPr lang="ru-RU" b="1" dirty="0" smtClean="0"/>
              <a:t>Стратегия </a:t>
            </a:r>
            <a:r>
              <a:rPr lang="ru-RU" b="1" dirty="0"/>
              <a:t>развития воспитания в РФ до 2025 </a:t>
            </a:r>
            <a:r>
              <a:rPr lang="ru-RU" b="1" dirty="0" smtClean="0"/>
              <a:t>года </a:t>
            </a:r>
            <a:r>
              <a:rPr lang="ru-RU" sz="1900" dirty="0" smtClean="0"/>
              <a:t>(Распоряжение Правительства Российской Федерации от 29 мая 2015 г. N 996-р г. Москва)</a:t>
            </a:r>
          </a:p>
          <a:p>
            <a:r>
              <a:rPr lang="ru-RU" b="1" dirty="0" smtClean="0"/>
              <a:t>Государственная </a:t>
            </a:r>
            <a:r>
              <a:rPr lang="ru-RU" b="1" dirty="0"/>
              <a:t>программа РФ «Развитие образования» на 2018-2025 </a:t>
            </a:r>
            <a:r>
              <a:rPr lang="ru-RU" b="1" dirty="0" smtClean="0"/>
              <a:t>гг. </a:t>
            </a:r>
            <a:r>
              <a:rPr lang="ru-RU" sz="1900" dirty="0" smtClean="0"/>
              <a:t>(Постановление Правительства Российской Федерации от 26 декабря 2017 г. № 1642)</a:t>
            </a:r>
            <a:endParaRPr lang="ru-RU" sz="1900" dirty="0"/>
          </a:p>
          <a:p>
            <a:r>
              <a:rPr lang="ru-RU" b="1" dirty="0" smtClean="0"/>
              <a:t>Приоритетный </a:t>
            </a:r>
            <a:r>
              <a:rPr lang="ru-RU" b="1" dirty="0"/>
              <a:t>проект «Доступное дополнительное образование</a:t>
            </a:r>
            <a:r>
              <a:rPr lang="ru-RU" b="1" dirty="0" smtClean="0"/>
              <a:t>» </a:t>
            </a:r>
            <a:r>
              <a:rPr lang="ru-RU" sz="2100" dirty="0" smtClean="0"/>
              <a:t>(утв. президиумом Совета при Президенте РФ по стратегическому развитию и приоритетным проектам, протокол от 30.11.2016 N 11)</a:t>
            </a:r>
          </a:p>
          <a:p>
            <a:r>
              <a:rPr lang="ru-RU" b="1" dirty="0" smtClean="0"/>
              <a:t>Национальные </a:t>
            </a:r>
            <a:r>
              <a:rPr lang="ru-RU" b="1" dirty="0"/>
              <a:t>проекты («Образование», «Культура», «Спорт» и др.)</a:t>
            </a:r>
          </a:p>
          <a:p>
            <a:r>
              <a:rPr lang="ru-RU" b="1" dirty="0"/>
              <a:t>Федеральные проекты в рамках НП «Образование» («Успех каждого ребенка»</a:t>
            </a:r>
            <a:r>
              <a:rPr lang="ru-RU" dirty="0"/>
              <a:t> и др.)</a:t>
            </a:r>
          </a:p>
          <a:p>
            <a:r>
              <a:rPr lang="ru-RU" b="1" dirty="0" smtClean="0"/>
              <a:t>Целевая модель развития региональной системы дополнительного образования детей </a:t>
            </a:r>
            <a:r>
              <a:rPr lang="ru-RU" dirty="0" smtClean="0"/>
              <a:t>(</a:t>
            </a:r>
            <a:r>
              <a:rPr lang="ru-RU" sz="1900" dirty="0" smtClean="0"/>
              <a:t>Приказ Министерства просвещения Российской Федерации от 03.09.2019 г. № 467)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679" y="-388023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309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068D48-A17E-5444-9A53-3DA792EB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Нормативные акты прямого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BC5BB7-7FDF-574D-897C-BD59AB4D14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177872"/>
            <a:ext cx="10515600" cy="447214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Федеральный закон «Об образовании в РФ</a:t>
            </a:r>
            <a:r>
              <a:rPr lang="ru-RU" b="1" dirty="0" smtClean="0"/>
              <a:t>» </a:t>
            </a:r>
            <a:r>
              <a:rPr lang="ru-RU" dirty="0" smtClean="0"/>
              <a:t>от 29 декабря 2012 г. № 273 (ред. 31.07.2020 г.) Статьи  ДО: ст.2,п.14, ст. 33, 55, 75-77, 83-86, 95. </a:t>
            </a:r>
            <a:endParaRPr lang="ru-RU" dirty="0"/>
          </a:p>
          <a:p>
            <a:r>
              <a:rPr lang="ru-RU" b="1" dirty="0"/>
              <a:t>Порядок осуществления образовательной деятельности по дополнительным общеобразовательным </a:t>
            </a:r>
            <a:r>
              <a:rPr lang="ru-RU" b="1" dirty="0" smtClean="0"/>
              <a:t>программам </a:t>
            </a:r>
            <a:r>
              <a:rPr lang="ru-RU" dirty="0" smtClean="0"/>
              <a:t>(Приказ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9.11.2018 г. № 196)</a:t>
            </a:r>
            <a:endParaRPr lang="ru-RU" dirty="0"/>
          </a:p>
          <a:p>
            <a:r>
              <a:rPr lang="ru-RU" b="1" dirty="0"/>
              <a:t>Профессиональный стандарт «Педагог дополнительного образования детей и взрослых</a:t>
            </a:r>
            <a:r>
              <a:rPr lang="ru-RU" b="1" dirty="0" smtClean="0"/>
              <a:t>» </a:t>
            </a:r>
            <a:r>
              <a:rPr lang="ru-RU" dirty="0" smtClean="0"/>
              <a:t>(Приказ Министерства труда и социальной защиты Российской Федерации от 5 мая 2018 № 298н) </a:t>
            </a:r>
            <a:endParaRPr lang="ru-RU" dirty="0"/>
          </a:p>
          <a:p>
            <a:r>
              <a:rPr lang="ru-RU" b="1" dirty="0"/>
              <a:t>СанПиН к устройству, содержанию и организации режима работы образовательных организаций дополнительного образования </a:t>
            </a:r>
            <a:r>
              <a:rPr lang="ru-RU" b="1" dirty="0" smtClean="0"/>
              <a:t>детей </a:t>
            </a:r>
            <a:r>
              <a:rPr lang="ru-RU" b="1" dirty="0" smtClean="0"/>
              <a:t>2.4.3648-20 от 28.09.2020 г.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047" y="0"/>
            <a:ext cx="1622612" cy="14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952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350C79-60B2-D64E-B6D1-50AFD11B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Учебное занятие -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A5196A-070B-5342-BD4E-EF3CE463B6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379349"/>
            <a:ext cx="10515600" cy="4797614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/>
              <a:t>основной элемент образовательного процесса. В системе дополнительного образования существенно меняется форма его организации.</a:t>
            </a:r>
          </a:p>
          <a:p>
            <a:pPr algn="just"/>
            <a:r>
              <a:rPr lang="ru-RU" sz="4000" dirty="0" smtClean="0"/>
              <a:t> Главное – не сообщение знаний, а выявление опыта детей, включение их в сотрудничество, активный поиск знаний и общение.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180" y="143435"/>
            <a:ext cx="2597121" cy="169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646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350C79-60B2-D64E-B6D1-50AFD11B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Основные требования к современному занятию: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A5196A-070B-5342-BD4E-EF3CE463B6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379349"/>
            <a:ext cx="10515600" cy="47976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чёткость определения учебных задач занятия, выделение из них главной и второстепенных целей;</a:t>
            </a:r>
          </a:p>
          <a:p>
            <a:pPr algn="just"/>
            <a:r>
              <a:rPr lang="ru-RU" dirty="0" smtClean="0"/>
              <a:t>единство образовательных, воспитательных и развивающих задач;</a:t>
            </a:r>
          </a:p>
          <a:p>
            <a:pPr algn="just"/>
            <a:r>
              <a:rPr lang="ru-RU" dirty="0" smtClean="0"/>
              <a:t>определение оптимального содержания и отбор учебного материала занятия в соответствии с его задачами и возможностями, определяемыми уровнем подготовки обучающихся. На выполнение поставленных задач, отрицательно сказывается как перегрузка учебного материала, так и небольшой его объём;</a:t>
            </a:r>
          </a:p>
          <a:p>
            <a:pPr algn="just"/>
            <a:r>
              <a:rPr lang="ru-RU" dirty="0" smtClean="0"/>
              <a:t>выбор наиболее рациональных методов и приёмов обучения, обеспечение познавательной активности обучающихся, сочетание коллективной работы с дифференцированным подходом к обучению;</a:t>
            </a:r>
          </a:p>
          <a:p>
            <a:pPr algn="just"/>
            <a:r>
              <a:rPr lang="ru-RU" dirty="0" smtClean="0"/>
              <a:t>формирование у обучающихся самостоятельности в познавательной деятельности, развитие творческих способностей;</a:t>
            </a:r>
          </a:p>
          <a:p>
            <a:pPr algn="just"/>
            <a:r>
              <a:rPr lang="ru-RU" dirty="0" smtClean="0"/>
              <a:t>осуществление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связей;</a:t>
            </a:r>
          </a:p>
          <a:p>
            <a:pPr algn="just"/>
            <a:r>
              <a:rPr lang="ru-RU" dirty="0" smtClean="0"/>
              <a:t>связь теоретических знаний с практикой.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356" y="4821760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382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945186-47D3-6C4B-A9C3-2E8BD370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91855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Подготовка к посещению занятия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427150-D188-594C-98EE-E17E987884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/>
              <a:t> просмотреть календарно-тематический план педагога и ознакомиться с соответствующим разделом программы;</a:t>
            </a:r>
          </a:p>
          <a:p>
            <a:r>
              <a:rPr lang="ru-RU" sz="3200" dirty="0" smtClean="0"/>
              <a:t> ознакомиться с анализом ранее посещённых занятий того преподавателя, к которому запланировано пойти на занятие.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298" y="4562410"/>
            <a:ext cx="2597121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626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63FA04-280B-1744-91CB-1CA91575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Тематические посещения занятий могут быть трёх видов, охватывать три основные группы тем посещения: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1392702" y="1416050"/>
          <a:ext cx="8947052" cy="408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9953" y="5051633"/>
            <a:ext cx="2303929" cy="18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189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834</TotalTime>
  <Words>1562</Words>
  <Application>Microsoft Office PowerPoint</Application>
  <PresentationFormat>Произвольный</PresentationFormat>
  <Paragraphs>127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Анализ занятий педагогов дополнительного образования</vt:lpstr>
      <vt:lpstr>Разделы:</vt:lpstr>
      <vt:lpstr>Особенности правового регулирования сферы  дополнительного образования детей</vt:lpstr>
      <vt:lpstr>Программные документы</vt:lpstr>
      <vt:lpstr>Нормативные акты прямого действия</vt:lpstr>
      <vt:lpstr>Учебное занятие -</vt:lpstr>
      <vt:lpstr>Основные требования к современному занятию:</vt:lpstr>
      <vt:lpstr>Подготовка к посещению занятия</vt:lpstr>
      <vt:lpstr>      Тематические посещения занятий могут быть трёх видов, охватывать три основные группы тем посещения:  </vt:lpstr>
      <vt:lpstr>Цели посещения и анализа занятия: </vt:lpstr>
      <vt:lpstr>    Также анализируется место данного занятия в системе занятий и его структура. В ходе анализа следует обратить внимание на:</vt:lpstr>
      <vt:lpstr>Посещающий занятие методист должен рассмотреть деятельность обучающихся на занятии. Анализируя все виды деятельности обучающихся на занятии, подчёркивается:</vt:lpstr>
      <vt:lpstr>При анализе следует обратить внимание на организацию занятия, к которой предъявляются следующие требования: </vt:lpstr>
      <vt:lpstr>Оценка  профессиональных качеств и культуры педагога:</vt:lpstr>
      <vt:lpstr>Методика посещения и анализа занятия.</vt:lpstr>
      <vt:lpstr>Ход беседы с педагогом по подведению итогов проверки рекомендуется проводить по следующему плану:</vt:lpstr>
      <vt:lpstr>Слайд 17</vt:lpstr>
      <vt:lpstr> «Формы разбора» могут быть самыми разными. Наиболее рациональна, как кажется, такая схема: </vt:lpstr>
      <vt:lpstr>Слайд 19</vt:lpstr>
      <vt:lpstr>Слайд 20</vt:lpstr>
      <vt:lpstr>Слайд 21</vt:lpstr>
      <vt:lpstr>Слайд 22</vt:lpstr>
      <vt:lpstr>Педагогу необходимо помнить, что для достижения эффективности занятия необходимо соблюдение некоторых условий, к примеру: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особенности дополнительных общеобразовательных программ в системе образования</dc:title>
  <dc:creator>Андрей Павлов</dc:creator>
  <cp:lastModifiedBy>Арюна</cp:lastModifiedBy>
  <cp:revision>77</cp:revision>
  <dcterms:created xsi:type="dcterms:W3CDTF">2020-07-21T02:49:55Z</dcterms:created>
  <dcterms:modified xsi:type="dcterms:W3CDTF">2021-11-12T04:19:42Z</dcterms:modified>
</cp:coreProperties>
</file>