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60" r:id="rId5"/>
    <p:sldId id="267" r:id="rId6"/>
    <p:sldId id="262" r:id="rId7"/>
    <p:sldId id="331" r:id="rId8"/>
    <p:sldId id="278" r:id="rId9"/>
    <p:sldId id="279" r:id="rId10"/>
    <p:sldId id="332" r:id="rId11"/>
    <p:sldId id="270" r:id="rId12"/>
    <p:sldId id="295" r:id="rId13"/>
    <p:sldId id="296" r:id="rId14"/>
    <p:sldId id="297" r:id="rId15"/>
    <p:sldId id="298" r:id="rId16"/>
    <p:sldId id="299" r:id="rId17"/>
    <p:sldId id="263" r:id="rId18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910"/>
    <a:srgbClr val="DB442C"/>
    <a:srgbClr val="FF7C80"/>
    <a:srgbClr val="157F90"/>
    <a:srgbClr val="111820"/>
    <a:srgbClr val="181E1B"/>
    <a:srgbClr val="3E5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2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0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39B44-74B9-47F1-BE4F-B66188B7D2D5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796A-54EB-4CD4-AB75-25E4ACDB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050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39B44-74B9-47F1-BE4F-B66188B7D2D5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796A-54EB-4CD4-AB75-25E4ACDB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86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39B44-74B9-47F1-BE4F-B66188B7D2D5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796A-54EB-4CD4-AB75-25E4ACDB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09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39B44-74B9-47F1-BE4F-B66188B7D2D5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796A-54EB-4CD4-AB75-25E4ACDB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26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39B44-74B9-47F1-BE4F-B66188B7D2D5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796A-54EB-4CD4-AB75-25E4ACDB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28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39B44-74B9-47F1-BE4F-B66188B7D2D5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796A-54EB-4CD4-AB75-25E4ACDB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30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39B44-74B9-47F1-BE4F-B66188B7D2D5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796A-54EB-4CD4-AB75-25E4ACDB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42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39B44-74B9-47F1-BE4F-B66188B7D2D5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796A-54EB-4CD4-AB75-25E4ACDB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81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39B44-74B9-47F1-BE4F-B66188B7D2D5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796A-54EB-4CD4-AB75-25E4ACDB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291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39B44-74B9-47F1-BE4F-B66188B7D2D5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796A-54EB-4CD4-AB75-25E4ACDB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35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39B44-74B9-47F1-BE4F-B66188B7D2D5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796A-54EB-4CD4-AB75-25E4ACDB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672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39B44-74B9-47F1-BE4F-B66188B7D2D5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7796A-54EB-4CD4-AB75-25E4ACDB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40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7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rizm03.ru/wp-content/uploads/2016/04/centr_head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0" y="433846"/>
            <a:ext cx="8414746" cy="182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2B87D3-2AF8-3B17-FF67-3CD44608D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60" y="2785390"/>
            <a:ext cx="2838228" cy="276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92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muflaje Rompecabezas Tile Pantalla Antecedentes (с изображениями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5"/>
          <a:stretch/>
        </p:blipFill>
        <p:spPr bwMode="auto">
          <a:xfrm>
            <a:off x="0" y="0"/>
            <a:ext cx="2185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" y="0"/>
            <a:ext cx="2185851" cy="6858000"/>
          </a:xfrm>
          <a:prstGeom prst="rect">
            <a:avLst/>
          </a:prstGeom>
          <a:solidFill>
            <a:srgbClr val="157F9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Приказ Минобороны РФ и Министерства образования и науки РФ от 24 февраля 2010 г. N 96/134</a:t>
            </a:r>
            <a:br>
              <a:rPr lang="ru-RU" sz="1000" dirty="0"/>
            </a:br>
            <a:r>
              <a:rPr lang="ru-RU" sz="1000" b="1" dirty="0"/>
              <a:t>"Об утверждении Инструкции об организации обучения граждан Российской Федерации начальным знаниям в области обороны и их подготовки по основам военной службы в образовательных учреждениях среднего (полного) общего образования, образовательных учреждениях начального профессионального и среднего профессионального образования и учебных пунктах"</a:t>
            </a:r>
            <a:endParaRPr lang="ru-RU" sz="1000" dirty="0"/>
          </a:p>
        </p:txBody>
      </p:sp>
      <p:sp>
        <p:nvSpPr>
          <p:cNvPr id="4" name="AutoShape 4" descr="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" y="183952"/>
            <a:ext cx="1023490" cy="997902"/>
          </a:xfrm>
          <a:prstGeom prst="rect">
            <a:avLst/>
          </a:prstGeom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2457811" y="3714215"/>
            <a:ext cx="6444000" cy="0"/>
          </a:xfrm>
          <a:prstGeom prst="line">
            <a:avLst/>
          </a:prstGeom>
          <a:ln>
            <a:solidFill>
              <a:srgbClr val="181E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1586" y="1326317"/>
            <a:ext cx="1802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</a:rPr>
              <a:t>Учебно-методический центр военно-патриотического воспитания молодежи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6069" y="6559627"/>
            <a:ext cx="8931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</a:rPr>
              <a:t>Страница 11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690432"/>
            <a:ext cx="6486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478848" y="6690432"/>
            <a:ext cx="7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824495"/>
              </p:ext>
            </p:extLst>
          </p:nvPr>
        </p:nvGraphicFramePr>
        <p:xfrm>
          <a:off x="2747926" y="502920"/>
          <a:ext cx="5762625" cy="292608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36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4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4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3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35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35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08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N п/п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Тема занятия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Количество часов</a:t>
                      </a:r>
                      <a:endParaRPr lang="ru-RU" sz="120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Общее количество часов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день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день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 день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 день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 день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Тактическая подготовка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Огневая подготовка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Радиационная, химическая и биологическая защита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Общевоинские уставы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Строевая подготовка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Физическая подготовка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Военно-медицинская подготовка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Основы безопасности военной службы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 b="1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35</a:t>
                      </a:r>
                      <a:endParaRPr lang="ru-RU" sz="1200" b="1" dirty="0">
                        <a:effectLst/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2289" name="Picture 1" descr="C:\Users\User\Downloads\18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3811" y="3817620"/>
            <a:ext cx="3048000" cy="2314039"/>
          </a:xfrm>
          <a:prstGeom prst="rect">
            <a:avLst/>
          </a:prstGeom>
          <a:noFill/>
        </p:spPr>
      </p:pic>
      <p:pic>
        <p:nvPicPr>
          <p:cNvPr id="14" name="Picture 6" descr="C:\Users\User\Desktop\38.jpg"/>
          <p:cNvPicPr>
            <a:picLocks noChangeAspect="1" noChangeArrowheads="1"/>
          </p:cNvPicPr>
          <p:nvPr/>
        </p:nvPicPr>
        <p:blipFill>
          <a:blip r:embed="rId5" cstate="print"/>
          <a:srcRect r="2778" b="4961"/>
          <a:stretch>
            <a:fillRect/>
          </a:stretch>
        </p:blipFill>
        <p:spPr bwMode="auto">
          <a:xfrm>
            <a:off x="2385060" y="3817620"/>
            <a:ext cx="3223660" cy="2357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0550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muflaje Rompecabezas Tile Pantalla Antecedentes (с изображениями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5"/>
          <a:stretch/>
        </p:blipFill>
        <p:spPr bwMode="auto">
          <a:xfrm>
            <a:off x="0" y="0"/>
            <a:ext cx="2185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" y="0"/>
            <a:ext cx="2185851" cy="6858000"/>
          </a:xfrm>
          <a:prstGeom prst="rect">
            <a:avLst/>
          </a:prstGeom>
          <a:solidFill>
            <a:srgbClr val="157F9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" name="AutoShape 4" descr="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" y="183952"/>
            <a:ext cx="1023490" cy="99790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91586" y="1326317"/>
            <a:ext cx="1802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</a:rPr>
              <a:t>Учебно-методический центр военно-патриотического воспитания молодежи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6069" y="6559627"/>
            <a:ext cx="8931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</a:rPr>
              <a:t>Страница 10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690432"/>
            <a:ext cx="6486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478848" y="6690432"/>
            <a:ext cx="7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25132" y="1878046"/>
            <a:ext cx="190613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chemeClr val="bg1"/>
                </a:solidFill>
              </a:rPr>
              <a:t>Студенты ГАПОУ «Политехнический техникум» </a:t>
            </a:r>
            <a:r>
              <a:rPr lang="ru-RU" sz="1400" b="1" dirty="0" err="1">
                <a:solidFill>
                  <a:schemeClr val="bg1"/>
                </a:solidFill>
              </a:rPr>
              <a:t>Кабанского</a:t>
            </a:r>
            <a:r>
              <a:rPr lang="ru-RU" sz="1400" b="1" dirty="0">
                <a:solidFill>
                  <a:schemeClr val="bg1"/>
                </a:solidFill>
              </a:rPr>
              <a:t> района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chemeClr val="bg1"/>
                </a:solidFill>
              </a:rPr>
              <a:t>Школьники </a:t>
            </a:r>
            <a:r>
              <a:rPr lang="ru-RU" sz="1400" b="1" dirty="0" err="1">
                <a:solidFill>
                  <a:schemeClr val="bg1"/>
                </a:solidFill>
              </a:rPr>
              <a:t>Кабанского</a:t>
            </a:r>
            <a:r>
              <a:rPr lang="ru-RU" sz="1400" b="1" dirty="0">
                <a:solidFill>
                  <a:schemeClr val="bg1"/>
                </a:solidFill>
              </a:rPr>
              <a:t> района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chemeClr val="bg1"/>
                </a:solidFill>
              </a:rPr>
              <a:t>Школьники </a:t>
            </a:r>
            <a:r>
              <a:rPr lang="ru-RU" sz="1400" b="1" dirty="0" err="1">
                <a:solidFill>
                  <a:schemeClr val="bg1"/>
                </a:solidFill>
              </a:rPr>
              <a:t>Джидинского</a:t>
            </a:r>
            <a:r>
              <a:rPr lang="ru-RU" sz="1400" b="1" dirty="0">
                <a:solidFill>
                  <a:schemeClr val="bg1"/>
                </a:solidFill>
              </a:rPr>
              <a:t> района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chemeClr val="bg1"/>
                </a:solidFill>
              </a:rPr>
              <a:t>Школьники </a:t>
            </a:r>
            <a:r>
              <a:rPr lang="ru-RU" sz="1400" b="1" dirty="0" err="1">
                <a:solidFill>
                  <a:schemeClr val="bg1"/>
                </a:solidFill>
              </a:rPr>
              <a:t>Заиграевского</a:t>
            </a:r>
            <a:r>
              <a:rPr lang="ru-RU" sz="1400" b="1" dirty="0">
                <a:solidFill>
                  <a:schemeClr val="bg1"/>
                </a:solidFill>
              </a:rPr>
              <a:t> района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chemeClr val="bg1"/>
                </a:solidFill>
              </a:rPr>
              <a:t>Школьники </a:t>
            </a:r>
            <a:r>
              <a:rPr lang="ru-RU" sz="1400" b="1" dirty="0" err="1">
                <a:solidFill>
                  <a:schemeClr val="bg1"/>
                </a:solidFill>
              </a:rPr>
              <a:t>Мухоршибирского</a:t>
            </a:r>
            <a:r>
              <a:rPr lang="ru-RU" sz="1400" b="1" dirty="0">
                <a:solidFill>
                  <a:schemeClr val="bg1"/>
                </a:solidFill>
              </a:rPr>
              <a:t> района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chemeClr val="bg1"/>
                </a:solidFill>
              </a:rPr>
              <a:t>Школьники </a:t>
            </a:r>
            <a:r>
              <a:rPr lang="ru-RU" sz="1400" b="1" dirty="0" err="1">
                <a:solidFill>
                  <a:schemeClr val="bg1"/>
                </a:solidFill>
              </a:rPr>
              <a:t>Окинского</a:t>
            </a:r>
            <a:r>
              <a:rPr lang="ru-RU" sz="1400" b="1" dirty="0">
                <a:solidFill>
                  <a:schemeClr val="bg1"/>
                </a:solidFill>
              </a:rPr>
              <a:t> района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86189" y="160338"/>
            <a:ext cx="629531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1300</a:t>
            </a:r>
            <a:r>
              <a:rPr lang="ru-RU" sz="1600" b="1" dirty="0">
                <a:solidFill>
                  <a:srgbClr val="DB442C"/>
                </a:solidFill>
                <a:latin typeface="Arial Black" panose="020B0A04020102020204" pitchFamily="34" charset="0"/>
              </a:rPr>
              <a:t> курсантов прошло обучение в УМЦ «Авангард»</a:t>
            </a:r>
          </a:p>
        </p:txBody>
      </p:sp>
      <p:pic>
        <p:nvPicPr>
          <p:cNvPr id="13313" name="Picture 1" descr="C:\Users\User\Downloads\6ж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0299" y="2682061"/>
            <a:ext cx="2743201" cy="1816914"/>
          </a:xfrm>
          <a:prstGeom prst="rect">
            <a:avLst/>
          </a:prstGeom>
          <a:noFill/>
        </p:spPr>
      </p:pic>
      <p:pic>
        <p:nvPicPr>
          <p:cNvPr id="13314" name="Picture 2" descr="C:\Users\User\Downloads\15ж.jpg"/>
          <p:cNvPicPr>
            <a:picLocks noChangeAspect="1" noChangeArrowheads="1"/>
          </p:cNvPicPr>
          <p:nvPr/>
        </p:nvPicPr>
        <p:blipFill>
          <a:blip r:embed="rId5" cstate="print"/>
          <a:srcRect l="5392" t="15591" r="6373" b="14108"/>
          <a:stretch>
            <a:fillRect/>
          </a:stretch>
        </p:blipFill>
        <p:spPr bwMode="auto">
          <a:xfrm>
            <a:off x="5676900" y="4807802"/>
            <a:ext cx="2952750" cy="1764448"/>
          </a:xfrm>
          <a:prstGeom prst="rect">
            <a:avLst/>
          </a:prstGeom>
          <a:noFill/>
        </p:spPr>
      </p:pic>
      <p:pic>
        <p:nvPicPr>
          <p:cNvPr id="13315" name="Picture 3" descr="C:\Users\User\Downloads\10д.jpg"/>
          <p:cNvPicPr>
            <a:picLocks noChangeAspect="1" noChangeArrowheads="1"/>
          </p:cNvPicPr>
          <p:nvPr/>
        </p:nvPicPr>
        <p:blipFill>
          <a:blip r:embed="rId6" cstate="print"/>
          <a:srcRect r="22565" b="9484"/>
          <a:stretch>
            <a:fillRect/>
          </a:stretch>
        </p:blipFill>
        <p:spPr bwMode="auto">
          <a:xfrm>
            <a:off x="2400299" y="590484"/>
            <a:ext cx="2762251" cy="1924116"/>
          </a:xfrm>
          <a:prstGeom prst="rect">
            <a:avLst/>
          </a:prstGeom>
          <a:noFill/>
        </p:spPr>
      </p:pic>
      <p:pic>
        <p:nvPicPr>
          <p:cNvPr id="13316" name="Picture 4" descr="C:\Users\User\Downloads\5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399" y="4742470"/>
            <a:ext cx="2762251" cy="1829531"/>
          </a:xfrm>
          <a:prstGeom prst="rect">
            <a:avLst/>
          </a:prstGeom>
          <a:noFill/>
        </p:spPr>
      </p:pic>
      <p:pic>
        <p:nvPicPr>
          <p:cNvPr id="13317" name="Picture 5" descr="C:\Users\User\Downloads\12б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67389" y="535240"/>
            <a:ext cx="2962261" cy="4146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8467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muflaje Rompecabezas Tile Pantalla Antecedentes (с изображениями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5"/>
          <a:stretch/>
        </p:blipFill>
        <p:spPr bwMode="auto">
          <a:xfrm>
            <a:off x="0" y="0"/>
            <a:ext cx="2185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" y="0"/>
            <a:ext cx="9144002" cy="6858000"/>
          </a:xfrm>
          <a:prstGeom prst="rect">
            <a:avLst/>
          </a:prstGeom>
          <a:solidFill>
            <a:srgbClr val="157F9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4" descr="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" y="183952"/>
            <a:ext cx="1023490" cy="99790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1586" y="1326317"/>
            <a:ext cx="1802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</a:rPr>
              <a:t>Учебно-методический центр военно-патриотического воспитания молодежи</a:t>
            </a:r>
          </a:p>
        </p:txBody>
      </p:sp>
      <p:pic>
        <p:nvPicPr>
          <p:cNvPr id="1027" name="Picture 3" descr="C:\Users\OEM\Downloads\Screenshot_20221117-153819_Cloud Mailru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23" y="136497"/>
            <a:ext cx="5071741" cy="331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авангард\9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544" y="3493769"/>
            <a:ext cx="5079361" cy="336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3177" y="2123679"/>
            <a:ext cx="1802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Строевая подготовка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975" y="4402059"/>
            <a:ext cx="1802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Огневая  подготовка</a:t>
            </a:r>
          </a:p>
        </p:txBody>
      </p:sp>
    </p:spTree>
    <p:extLst>
      <p:ext uri="{BB962C8B-B14F-4D97-AF65-F5344CB8AC3E}">
        <p14:creationId xmlns:p14="http://schemas.microsoft.com/office/powerpoint/2010/main" val="3468158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muflaje Rompecabezas Tile Pantalla Antecedentes (с изображениями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5"/>
          <a:stretch/>
        </p:blipFill>
        <p:spPr bwMode="auto">
          <a:xfrm>
            <a:off x="0" y="0"/>
            <a:ext cx="2185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" y="0"/>
            <a:ext cx="9144002" cy="6858000"/>
          </a:xfrm>
          <a:prstGeom prst="rect">
            <a:avLst/>
          </a:prstGeom>
          <a:solidFill>
            <a:srgbClr val="157F9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4" descr="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69" y="77816"/>
            <a:ext cx="1023490" cy="997902"/>
          </a:xfrm>
          <a:prstGeom prst="rect">
            <a:avLst/>
          </a:prstGeom>
        </p:spPr>
      </p:pic>
      <p:pic>
        <p:nvPicPr>
          <p:cNvPr id="2052" name="Picture 4" descr="E:\авангард\19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50" y="77816"/>
            <a:ext cx="4803487" cy="318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авангард\7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70" y="3554985"/>
            <a:ext cx="4459745" cy="295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7975" y="1668505"/>
            <a:ext cx="1802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Спортивная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подготовка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7975" y="4402059"/>
            <a:ext cx="1802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Тактическая  подготовка</a:t>
            </a:r>
          </a:p>
        </p:txBody>
      </p:sp>
    </p:spTree>
    <p:extLst>
      <p:ext uri="{BB962C8B-B14F-4D97-AF65-F5344CB8AC3E}">
        <p14:creationId xmlns:p14="http://schemas.microsoft.com/office/powerpoint/2010/main" val="1106970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muflaje Rompecabezas Tile Pantalla Antecedentes (с изображениями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5"/>
          <a:stretch/>
        </p:blipFill>
        <p:spPr bwMode="auto">
          <a:xfrm>
            <a:off x="0" y="0"/>
            <a:ext cx="2185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" y="0"/>
            <a:ext cx="9144002" cy="6858000"/>
          </a:xfrm>
          <a:prstGeom prst="rect">
            <a:avLst/>
          </a:prstGeom>
          <a:solidFill>
            <a:srgbClr val="157F9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4" descr="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69" y="77816"/>
            <a:ext cx="1023490" cy="99790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88203B-707E-76D2-3209-9F3B858C9C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0" y="3987003"/>
            <a:ext cx="3821857" cy="25313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3F610E-2EB9-9CF5-221D-A2A7DDEFBF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9" y="1265680"/>
            <a:ext cx="3821858" cy="25313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B9B891-D2CE-2CA6-F08F-7DD0882124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549" y="743151"/>
            <a:ext cx="3756052" cy="56709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62200" y="253601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</a:rPr>
              <a:t>Радиационная, химическая и биологическая защита</a:t>
            </a:r>
            <a:endParaRPr lang="ru-RU" b="1" dirty="0">
              <a:solidFill>
                <a:schemeClr val="bg1"/>
              </a:solidFill>
              <a:latin typeface="Times New Roman CYR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039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muflaje Rompecabezas Tile Pantalla Antecedentes (с изображениями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5"/>
          <a:stretch/>
        </p:blipFill>
        <p:spPr bwMode="auto">
          <a:xfrm>
            <a:off x="0" y="0"/>
            <a:ext cx="2185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2" cy="6858000"/>
          </a:xfrm>
          <a:prstGeom prst="rect">
            <a:avLst/>
          </a:prstGeom>
          <a:solidFill>
            <a:srgbClr val="157F9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4" descr="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69" y="77816"/>
            <a:ext cx="1023490" cy="9979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9E02D4-CE1B-A88F-0E74-33A64468F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604" y="160338"/>
            <a:ext cx="5495327" cy="41214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E9B9D9-A61C-87C4-14DC-DB6FBD7CE5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65" y="3612554"/>
            <a:ext cx="4444025" cy="29434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7975" y="1668505"/>
            <a:ext cx="1802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Экскурсия в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</a:rPr>
              <a:t>5 танковую бригаду</a:t>
            </a:r>
          </a:p>
        </p:txBody>
      </p:sp>
    </p:spTree>
    <p:extLst>
      <p:ext uri="{BB962C8B-B14F-4D97-AF65-F5344CB8AC3E}">
        <p14:creationId xmlns:p14="http://schemas.microsoft.com/office/powerpoint/2010/main" val="3811443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muflaje Rompecabezas Tile Pantalla Antecedentes (с изображениями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5"/>
          <a:stretch/>
        </p:blipFill>
        <p:spPr bwMode="auto">
          <a:xfrm>
            <a:off x="0" y="0"/>
            <a:ext cx="2185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" y="0"/>
            <a:ext cx="9144002" cy="6858000"/>
          </a:xfrm>
          <a:prstGeom prst="rect">
            <a:avLst/>
          </a:prstGeom>
          <a:solidFill>
            <a:srgbClr val="157F9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4" descr="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69" y="77816"/>
            <a:ext cx="1023490" cy="99790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B12633-6A26-1E98-2AE2-E5D026D53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40" y="608202"/>
            <a:ext cx="3226091" cy="43014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2B6B03-F694-48A0-7DD9-4F33B7A653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22" y="608202"/>
            <a:ext cx="3226092" cy="24195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92C134-A9DD-60E2-C1D8-7C62AAA0E3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07" y="3172327"/>
            <a:ext cx="4690807" cy="35181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975" y="1668505"/>
            <a:ext cx="18026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Огневая подготовка на полигоне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5 танковой бригады</a:t>
            </a:r>
          </a:p>
        </p:txBody>
      </p:sp>
    </p:spTree>
    <p:extLst>
      <p:ext uri="{BB962C8B-B14F-4D97-AF65-F5344CB8AC3E}">
        <p14:creationId xmlns:p14="http://schemas.microsoft.com/office/powerpoint/2010/main" val="394508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7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7477" y="22492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74" y="1015783"/>
            <a:ext cx="2036051" cy="19851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93286" y="3531819"/>
            <a:ext cx="7016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СПАСИБО ЗА ВНИМАНИЕ!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8275" y="5760638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67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muflaje Rompecabezas Tile Pantalla Antecedentes (с изображениями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5"/>
          <a:stretch/>
        </p:blipFill>
        <p:spPr bwMode="auto">
          <a:xfrm>
            <a:off x="0" y="0"/>
            <a:ext cx="2185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" y="0"/>
            <a:ext cx="2185851" cy="6858000"/>
          </a:xfrm>
          <a:prstGeom prst="rect">
            <a:avLst/>
          </a:prstGeom>
          <a:solidFill>
            <a:srgbClr val="157F9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4" descr="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" y="183952"/>
            <a:ext cx="1023490" cy="99790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1586" y="1326317"/>
            <a:ext cx="1802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</a:rPr>
              <a:t>Учебно-методический центр военно-патриотического воспитания молодежи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6069" y="6559627"/>
            <a:ext cx="8563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</a:rPr>
              <a:t>Страница 2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6690432"/>
            <a:ext cx="6486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478848" y="6690432"/>
            <a:ext cx="7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2252821" y="405634"/>
            <a:ext cx="783774" cy="0"/>
          </a:xfrm>
          <a:prstGeom prst="straightConnector1">
            <a:avLst/>
          </a:prstGeom>
          <a:ln>
            <a:solidFill>
              <a:srgbClr val="181E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/>
          <p:cNvSpPr/>
          <p:nvPr/>
        </p:nvSpPr>
        <p:spPr>
          <a:xfrm>
            <a:off x="3236489" y="155415"/>
            <a:ext cx="592182" cy="592182"/>
          </a:xfrm>
          <a:prstGeom prst="ellipse">
            <a:avLst/>
          </a:prstGeom>
          <a:solidFill>
            <a:srgbClr val="DB4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106" y="249032"/>
            <a:ext cx="404947" cy="40494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872214" y="155415"/>
            <a:ext cx="4410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>
                <a:solidFill>
                  <a:srgbClr val="DB442C"/>
                </a:solidFill>
              </a:rPr>
              <a:t>Решение Президента Российской Федерации   </a:t>
            </a:r>
          </a:p>
          <a:p>
            <a:r>
              <a:rPr lang="ru-RU" sz="1400" i="1" dirty="0">
                <a:solidFill>
                  <a:srgbClr val="DB442C"/>
                </a:solidFill>
              </a:rPr>
              <a:t>от 13 марта 2019 г. № 443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2268959" y="1169183"/>
            <a:ext cx="783774" cy="0"/>
          </a:xfrm>
          <a:prstGeom prst="straightConnector1">
            <a:avLst/>
          </a:prstGeom>
          <a:ln>
            <a:solidFill>
              <a:srgbClr val="181E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3252627" y="918964"/>
            <a:ext cx="592182" cy="592182"/>
          </a:xfrm>
          <a:prstGeom prst="ellipse">
            <a:avLst/>
          </a:prstGeom>
          <a:solidFill>
            <a:srgbClr val="DB4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44" y="1012581"/>
            <a:ext cx="404947" cy="4049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88352" y="918964"/>
            <a:ext cx="44108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>
                <a:solidFill>
                  <a:srgbClr val="DB442C"/>
                </a:solidFill>
              </a:rPr>
              <a:t>Концепция федеральной системы подготовки граждан Российской Федерации к военной службе на период до 2024 года, утвержденной распоряжением Правительства Российской Федерации от 3 февраля 2010 г. № 134-р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771421"/>
            <a:ext cx="20185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Адрес</a:t>
            </a:r>
            <a:r>
              <a:rPr lang="ru-RU" sz="11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</a:rPr>
              <a:t>г. Улан-Удэ,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</a:rPr>
              <a:t>ул. Новгородская, д.2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70086" y="2172575"/>
            <a:ext cx="6258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DB442C"/>
                </a:solidFill>
              </a:rPr>
              <a:t>АВАНГАРД – это Армейская Воля, Атака, Напор, </a:t>
            </a:r>
          </a:p>
          <a:p>
            <a:pPr algn="ctr"/>
            <a:r>
              <a:rPr lang="ru-RU" b="1" i="1" dirty="0">
                <a:solidFill>
                  <a:srgbClr val="DB442C"/>
                </a:solidFill>
              </a:rPr>
              <a:t>Гордость, Активность – России Дозор</a:t>
            </a:r>
          </a:p>
        </p:txBody>
      </p:sp>
      <p:pic>
        <p:nvPicPr>
          <p:cNvPr id="33" name="Picture 2" descr="D:\Алтына)\1. Основная деятельность\Авангард\ФОТО\Открытие\526A30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" t="12639"/>
          <a:stretch/>
        </p:blipFill>
        <p:spPr bwMode="auto">
          <a:xfrm>
            <a:off x="215389" y="2307317"/>
            <a:ext cx="1734748" cy="102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63"/>
          <a:stretch/>
        </p:blipFill>
        <p:spPr bwMode="auto">
          <a:xfrm>
            <a:off x="3330106" y="2984330"/>
            <a:ext cx="4818533" cy="289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D:\Алтына)\1. Основная деятельность\Авангард\ФОТО\Фотографии. Мария Евгеньевна\0-02-05-835236ebaafa2979610adb9b0754dd945ef22c8c3bf6c514f502732571601ff3_467f42b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0" r="1881" b="41680"/>
          <a:stretch/>
        </p:blipFill>
        <p:spPr bwMode="auto">
          <a:xfrm>
            <a:off x="260897" y="3893965"/>
            <a:ext cx="175768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9" y="336352"/>
            <a:ext cx="1023490" cy="99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23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muflaje Rompecabezas Tile Pantalla Antecedentes (с изображениями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5"/>
          <a:stretch/>
        </p:blipFill>
        <p:spPr bwMode="auto">
          <a:xfrm>
            <a:off x="0" y="0"/>
            <a:ext cx="2185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" y="0"/>
            <a:ext cx="2185851" cy="6858000"/>
          </a:xfrm>
          <a:prstGeom prst="rect">
            <a:avLst/>
          </a:prstGeom>
          <a:solidFill>
            <a:srgbClr val="157F9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4" descr="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" y="183952"/>
            <a:ext cx="1023490" cy="99790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1586" y="1326317"/>
            <a:ext cx="1802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</a:rPr>
              <a:t>Учебно-методический центр военно-патриотического воспитания молодежи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6069" y="6559627"/>
            <a:ext cx="824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</a:rPr>
              <a:t>Страница 3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6690432"/>
            <a:ext cx="6486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478848" y="6690432"/>
            <a:ext cx="7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Алтына)\1. Основная деятельность\Авангард\ФОТО\Открытие\IMG_48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10623" r="2778" b="23519"/>
          <a:stretch/>
        </p:blipFill>
        <p:spPr bwMode="auto">
          <a:xfrm>
            <a:off x="2311592" y="2042032"/>
            <a:ext cx="6673425" cy="349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575435" y="480928"/>
            <a:ext cx="61457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29.09.2020 г.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Торжественное открытие учебно-методического центра «Авангард»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2" y="3642785"/>
            <a:ext cx="21078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chemeClr val="bg1"/>
                </a:solidFill>
              </a:rPr>
              <a:t>Партнеры</a:t>
            </a:r>
            <a:r>
              <a:rPr lang="ru-RU" sz="1600" dirty="0">
                <a:solidFill>
                  <a:schemeClr val="bg1"/>
                </a:solidFill>
              </a:rPr>
              <a:t>: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chemeClr val="bg1"/>
                </a:solidFill>
              </a:rPr>
              <a:t>36-ая Общевойсковая Армия Восточного военного округа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chemeClr val="bg1"/>
                </a:solidFill>
              </a:rPr>
              <a:t>Военный комиссариат Республики Бурятия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chemeClr val="bg1"/>
                </a:solidFill>
              </a:rPr>
              <a:t>ДОСААФ в Республике Бурятия</a:t>
            </a:r>
          </a:p>
        </p:txBody>
      </p:sp>
    </p:spTree>
    <p:extLst>
      <p:ext uri="{BB962C8B-B14F-4D97-AF65-F5344CB8AC3E}">
        <p14:creationId xmlns:p14="http://schemas.microsoft.com/office/powerpoint/2010/main" val="1632132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muflaje Rompecabezas Tile Pantalla Antecedentes (с изображениями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5"/>
          <a:stretch/>
        </p:blipFill>
        <p:spPr bwMode="auto">
          <a:xfrm>
            <a:off x="0" y="0"/>
            <a:ext cx="2185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" y="0"/>
            <a:ext cx="2185851" cy="6858000"/>
          </a:xfrm>
          <a:prstGeom prst="rect">
            <a:avLst/>
          </a:prstGeom>
          <a:solidFill>
            <a:srgbClr val="157F9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4" descr="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" y="183952"/>
            <a:ext cx="1023490" cy="997902"/>
          </a:xfrm>
          <a:prstGeom prst="rect">
            <a:avLst/>
          </a:prstGeom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2425804" y="764819"/>
            <a:ext cx="6444000" cy="0"/>
          </a:xfrm>
          <a:prstGeom prst="line">
            <a:avLst/>
          </a:prstGeom>
          <a:ln>
            <a:solidFill>
              <a:srgbClr val="181E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582019" y="160338"/>
            <a:ext cx="3465949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DB442C"/>
                </a:solidFill>
              </a:rPr>
              <a:t>КАПИТАЛЬНЫЙ РЕМОНТ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54123" y="154508"/>
            <a:ext cx="2031325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DB442C"/>
                </a:solidFill>
                <a:latin typeface="Arial Black" panose="020B0A04020102020204" pitchFamily="34" charset="0"/>
              </a:rPr>
              <a:t>10 000 000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65198" y="206504"/>
            <a:ext cx="59016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DB442C"/>
                </a:solidFill>
              </a:rPr>
              <a:t>руб.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5131467" y="391170"/>
            <a:ext cx="377065" cy="0"/>
          </a:xfrm>
          <a:prstGeom prst="straightConnector1">
            <a:avLst/>
          </a:prstGeom>
          <a:ln>
            <a:solidFill>
              <a:srgbClr val="DB442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66069" y="6559627"/>
            <a:ext cx="824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</a:rPr>
              <a:t>Страница 4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690432"/>
            <a:ext cx="6486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478848" y="6690432"/>
            <a:ext cx="7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D:\Алтына)\1. Основная деятельность\Авангард\ФОТО\Фотографии. Мария Евгеньевна\0-02-05-be1493e376655406513e1a8d0bf00c6c0e79cf05fc161ab62615f10682200b4a_d0ac19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 r="25988" b="18982"/>
          <a:stretch/>
        </p:blipFill>
        <p:spPr bwMode="auto">
          <a:xfrm>
            <a:off x="5850577" y="5133871"/>
            <a:ext cx="2520000" cy="154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Алтына)\1. Основная деятельность\Авангард\ФОТО\Фотографии. Мария Евгеньевна\0-02-0a-8b0a81cdd3d33b57e93706bfa1154f8f6c69f19d8026760d54d23ae2e3ad0206_20d3b2f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3"/>
          <a:stretch/>
        </p:blipFill>
        <p:spPr bwMode="auto">
          <a:xfrm rot="10800000">
            <a:off x="2611467" y="5184141"/>
            <a:ext cx="2520000" cy="15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Алтына)\1. Основная деятельность\Авангард\ФОТО\Фотографии. Мария Евгеньевна\0-02-0a-8470c04072bdf4e29fb4ea2490bc96c674ca89c5cc65cdbb8f71974572273291_8718703f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4"/>
          <a:stretch/>
        </p:blipFill>
        <p:spPr bwMode="auto">
          <a:xfrm rot="10800000">
            <a:off x="2611467" y="3376731"/>
            <a:ext cx="2520000" cy="151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Алтына)\1. Основная деятельность\Авангард\ФОТО\Фотографии. Мария Евгеньевна\0-02-05-835236ebaafa2979610adb9b0754dd945ef22c8c3bf6c514f502732571601ff3_467f42b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0" b="41680"/>
          <a:stretch/>
        </p:blipFill>
        <p:spPr bwMode="auto">
          <a:xfrm>
            <a:off x="5866758" y="3376731"/>
            <a:ext cx="2520000" cy="151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Алтына)\1. Основная деятельность\Авангард\ФОТО\Фотографии. партия 2\Фасад 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7" b="12902"/>
          <a:stretch/>
        </p:blipFill>
        <p:spPr bwMode="auto">
          <a:xfrm>
            <a:off x="2611467" y="1571886"/>
            <a:ext cx="2520000" cy="154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Алтына)\1. Основная деятельность\Авангард\ФОТО\Фотографии. партия 3\Фасад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5" b="7644"/>
          <a:stretch/>
        </p:blipFill>
        <p:spPr bwMode="auto">
          <a:xfrm>
            <a:off x="5855450" y="1569748"/>
            <a:ext cx="2520000" cy="154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369785" y="899038"/>
            <a:ext cx="1018227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DB442C"/>
                </a:solidFill>
              </a:rPr>
              <a:t>2019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60275" y="906680"/>
            <a:ext cx="1018227" cy="58477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DB442C"/>
                </a:solidFill>
              </a:rPr>
              <a:t>2020</a:t>
            </a:r>
          </a:p>
        </p:txBody>
      </p:sp>
      <p:pic>
        <p:nvPicPr>
          <p:cNvPr id="46" name="Picture 2" descr="E:\111\Военно-патриотическая работа\Лагерь Авангард\Доклад на Авангард на 10.09.19\Новый рисунок (1).bmp"/>
          <p:cNvPicPr>
            <a:picLocks noChangeAspect="1" noChangeArrowheads="1"/>
          </p:cNvPicPr>
          <p:nvPr/>
        </p:nvPicPr>
        <p:blipFill>
          <a:blip r:embed="rId10" cstate="print"/>
          <a:srcRect l="22000" r="44000"/>
          <a:stretch>
            <a:fillRect/>
          </a:stretch>
        </p:blipFill>
        <p:spPr bwMode="auto">
          <a:xfrm>
            <a:off x="194260" y="3407055"/>
            <a:ext cx="1800000" cy="145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Rectangle 12"/>
          <p:cNvSpPr>
            <a:spLocks noChangeArrowheads="1"/>
          </p:cNvSpPr>
          <p:nvPr/>
        </p:nvSpPr>
        <p:spPr bwMode="auto">
          <a:xfrm>
            <a:off x="444527" y="1798784"/>
            <a:ext cx="1267348" cy="86177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ru-RU" altLang="ru-RU" sz="14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Основное двухэтажное</a:t>
            </a:r>
          </a:p>
          <a:p>
            <a:pPr algn="ctr">
              <a:defRPr/>
            </a:pPr>
            <a:r>
              <a:rPr lang="ru-RU" altLang="ru-RU" sz="14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здание </a:t>
            </a:r>
          </a:p>
          <a:p>
            <a:pPr algn="ctr">
              <a:defRPr/>
            </a:pPr>
            <a:r>
              <a:rPr lang="ru-RU" altLang="ru-RU" sz="14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1978 г. </a:t>
            </a:r>
          </a:p>
        </p:txBody>
      </p:sp>
      <p:sp>
        <p:nvSpPr>
          <p:cNvPr id="48" name="Rectangle 12"/>
          <p:cNvSpPr>
            <a:spLocks noChangeArrowheads="1"/>
          </p:cNvSpPr>
          <p:nvPr/>
        </p:nvSpPr>
        <p:spPr bwMode="auto">
          <a:xfrm>
            <a:off x="173480" y="5399585"/>
            <a:ext cx="1838885" cy="86177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ru-RU" altLang="ru-RU" sz="14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Деревянное одноэтажное здание –пристрой</a:t>
            </a:r>
          </a:p>
          <a:p>
            <a:pPr algn="ctr">
              <a:defRPr/>
            </a:pPr>
            <a:r>
              <a:rPr lang="ru-RU" altLang="ru-RU" sz="1400" b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1938 г.</a:t>
            </a:r>
          </a:p>
        </p:txBody>
      </p:sp>
    </p:spTree>
    <p:extLst>
      <p:ext uri="{BB962C8B-B14F-4D97-AF65-F5344CB8AC3E}">
        <p14:creationId xmlns:p14="http://schemas.microsoft.com/office/powerpoint/2010/main" val="91129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muflaje Rompecabezas Tile Pantalla Antecedentes (с изображениями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5"/>
          <a:stretch/>
        </p:blipFill>
        <p:spPr bwMode="auto">
          <a:xfrm>
            <a:off x="0" y="0"/>
            <a:ext cx="2185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6112" y="0"/>
            <a:ext cx="2185851" cy="6858000"/>
          </a:xfrm>
          <a:prstGeom prst="rect">
            <a:avLst/>
          </a:prstGeom>
          <a:solidFill>
            <a:srgbClr val="157F9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4" descr="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" y="183952"/>
            <a:ext cx="1023490" cy="997902"/>
          </a:xfrm>
          <a:prstGeom prst="rect">
            <a:avLst/>
          </a:prstGeom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2425804" y="764819"/>
            <a:ext cx="6444000" cy="0"/>
          </a:xfrm>
          <a:prstGeom prst="line">
            <a:avLst/>
          </a:prstGeom>
          <a:ln>
            <a:solidFill>
              <a:srgbClr val="181E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582019" y="160338"/>
            <a:ext cx="3465949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DB442C"/>
                </a:solidFill>
              </a:rPr>
              <a:t>КАПИТАЛЬНЫЙ РЕМОНТ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54123" y="154508"/>
            <a:ext cx="2031325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DB442C"/>
                </a:solidFill>
                <a:latin typeface="Arial Black" panose="020B0A04020102020204" pitchFamily="34" charset="0"/>
              </a:rPr>
              <a:t>10 000 000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65198" y="206504"/>
            <a:ext cx="59016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DB442C"/>
                </a:solidFill>
              </a:rPr>
              <a:t>руб.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5131467" y="391170"/>
            <a:ext cx="377065" cy="0"/>
          </a:xfrm>
          <a:prstGeom prst="straightConnector1">
            <a:avLst/>
          </a:prstGeom>
          <a:ln>
            <a:solidFill>
              <a:srgbClr val="DB442C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1586" y="1326317"/>
            <a:ext cx="1802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</a:rPr>
              <a:t>Учебно-методический центр военно-патриотического воспитания молодежи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6069" y="6559627"/>
            <a:ext cx="824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</a:rPr>
              <a:t>Страница 5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690432"/>
            <a:ext cx="6486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478848" y="6690432"/>
            <a:ext cx="7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 descr="D:\Алтына)\1. Основная деятельность\Авангард\ФОТО\Фотографии. Мария Евгеньевна\0-02-05-26362d43e70549061f3d362f7f90920a3f7c8a7f7a37b9d22b094e7d74ea3b2e_422400b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1" b="13094"/>
          <a:stretch/>
        </p:blipFill>
        <p:spPr bwMode="auto">
          <a:xfrm>
            <a:off x="7223760" y="4213867"/>
            <a:ext cx="1760220" cy="234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Алтына)\1. Основная деятельность\Авангард\ФОТО\Фотографии. Мария Евгеньевна\0-02-0a-bc59c4f5ca9ddd4b1eeb64fe27abbc4f3ef0a7485d02dea75319210c498b9137_ae978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95301" y="1440678"/>
            <a:ext cx="2437643" cy="1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Алтына)\1. Основная деятельность\Авангард\ФОТО\Фотографии. Мария Евгеньевна\0-02-05-434552ba327b0dcfbc39cf93dc083123c8d18468fab04ab5ab7a849429010a54_78e3f4e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6" t="26012" r="6234"/>
          <a:stretch/>
        </p:blipFill>
        <p:spPr bwMode="auto">
          <a:xfrm>
            <a:off x="2371196" y="4213867"/>
            <a:ext cx="1920000" cy="234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Алтына)\1. Основная деятельность\Авангард\ФОТО\Фотографии. партия 5\0-02-06-579f1b8a5c18420e6a9bc5dc5b0655a213029a002ac335ca4fd118d357c7155f_bdd419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08" y="4213867"/>
            <a:ext cx="2520000" cy="234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Алтына)\1. Основная деятельность\Авангард\ФОТО\Фотографии. партия 1\0-02-06-d942672bf9b4610ff0a9376a3b8e293bf4ae7712c30625d32e351cc9402e3a3d_127527b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6821" r="17060" b="28584"/>
          <a:stretch/>
        </p:blipFill>
        <p:spPr bwMode="auto">
          <a:xfrm>
            <a:off x="4480508" y="1181854"/>
            <a:ext cx="2535310" cy="243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Алтына)\1. Основная деятельность\Авангард\ФОТО\Фотографии. партия 1\Лестница 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60" y="1181854"/>
            <a:ext cx="1760220" cy="243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04045" y="3619500"/>
            <a:ext cx="101822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DB442C"/>
                </a:solidFill>
              </a:rPr>
              <a:t>2020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45533" y="682903"/>
            <a:ext cx="1018227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DB442C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838886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muflaje Rompecabezas Tile Pantalla Antecedentes (с изображениями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5"/>
          <a:stretch/>
        </p:blipFill>
        <p:spPr bwMode="auto">
          <a:xfrm>
            <a:off x="0" y="0"/>
            <a:ext cx="2185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" y="0"/>
            <a:ext cx="2185851" cy="6858000"/>
          </a:xfrm>
          <a:prstGeom prst="rect">
            <a:avLst/>
          </a:prstGeom>
          <a:solidFill>
            <a:srgbClr val="157F9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4" descr="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" y="183952"/>
            <a:ext cx="1023490" cy="9979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91586" y="1326317"/>
            <a:ext cx="1802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</a:rPr>
              <a:t>Учебно-методический центр военно-патриотического воспитания молодежи</a:t>
            </a:r>
          </a:p>
        </p:txBody>
      </p:sp>
      <p:sp>
        <p:nvSpPr>
          <p:cNvPr id="10" name="AutoShape 2" descr="https://apf.mail.ru/cgi-bin/readmsg?id=15953267831276515759;0;2&amp;exif=1&amp;full=1&amp;x-email=dreamax%40list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 descr="https://rmc.vsevobr.ru/images/2019/06/pnp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849" y="0"/>
            <a:ext cx="1080000" cy="90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coolbarsuki.lbihost.ru/wp-content/uploads/sites/323/2020/05/b8518b245a196d1f29f0239f0e41d41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228" y="24899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320549" y="183952"/>
            <a:ext cx="331693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DB442C"/>
                </a:solidFill>
                <a:latin typeface="Arial Black" panose="020B0A04020102020204" pitchFamily="34" charset="0"/>
              </a:rPr>
              <a:t>2020 г. - 3 335 483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16060" y="183954"/>
            <a:ext cx="5149970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DB442C"/>
              </a:solidFill>
            </a:endParaRPr>
          </a:p>
          <a:p>
            <a:r>
              <a:rPr lang="ru-RU" sz="2400" b="1" dirty="0">
                <a:solidFill>
                  <a:srgbClr val="DB442C"/>
                </a:solidFill>
              </a:rPr>
              <a:t>Оборудование в рамках программы создания новых мест в системе ДО.  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6469810" y="258502"/>
            <a:ext cx="802257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B442C"/>
                </a:solidFill>
              </a:rPr>
              <a:t>руб.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970" y="1975206"/>
            <a:ext cx="2063909" cy="267765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158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</a:rPr>
              <a:t>наименований:</a:t>
            </a:r>
          </a:p>
          <a:p>
            <a:pPr marL="342900" indent="-342900" algn="just">
              <a:buAutoNum type="arabicPeriod"/>
            </a:pPr>
            <a:r>
              <a:rPr lang="ru-RU" sz="1100" b="1" dirty="0">
                <a:solidFill>
                  <a:schemeClr val="bg1"/>
                </a:solidFill>
              </a:rPr>
              <a:t>Мебель</a:t>
            </a:r>
          </a:p>
          <a:p>
            <a:pPr marL="342900" indent="-342900" algn="just">
              <a:buAutoNum type="arabicPeriod"/>
            </a:pPr>
            <a:r>
              <a:rPr lang="ru-RU" sz="1100" b="1" dirty="0">
                <a:solidFill>
                  <a:schemeClr val="bg1"/>
                </a:solidFill>
              </a:rPr>
              <a:t>Офисная техника</a:t>
            </a:r>
          </a:p>
          <a:p>
            <a:pPr marL="342900" indent="-342900" algn="just">
              <a:buAutoNum type="arabicPeriod"/>
            </a:pPr>
            <a:r>
              <a:rPr lang="ru-RU" sz="1100" b="1" dirty="0">
                <a:solidFill>
                  <a:schemeClr val="bg1"/>
                </a:solidFill>
              </a:rPr>
              <a:t>Оргтехника</a:t>
            </a:r>
          </a:p>
          <a:p>
            <a:pPr marL="342900" indent="-342900" algn="just">
              <a:buAutoNum type="arabicPeriod"/>
            </a:pPr>
            <a:r>
              <a:rPr lang="ru-RU" sz="1100" b="1" dirty="0">
                <a:solidFill>
                  <a:schemeClr val="bg1"/>
                </a:solidFill>
              </a:rPr>
              <a:t>Учебно-методические материалы</a:t>
            </a:r>
          </a:p>
          <a:p>
            <a:pPr marL="342900" indent="-342900" algn="just">
              <a:buAutoNum type="arabicPeriod"/>
            </a:pPr>
            <a:r>
              <a:rPr lang="ru-RU" sz="1100" b="1" dirty="0">
                <a:solidFill>
                  <a:schemeClr val="bg1"/>
                </a:solidFill>
              </a:rPr>
              <a:t>Учебники и наглядные пособия</a:t>
            </a:r>
          </a:p>
          <a:p>
            <a:pPr marL="342900" indent="-342900" algn="just">
              <a:buAutoNum type="arabicPeriod"/>
            </a:pPr>
            <a:r>
              <a:rPr lang="ru-RU" sz="1100" b="1" dirty="0">
                <a:solidFill>
                  <a:schemeClr val="bg1"/>
                </a:solidFill>
              </a:rPr>
              <a:t>Макеты вооружения</a:t>
            </a:r>
          </a:p>
          <a:p>
            <a:pPr marL="342900" indent="-342900" algn="just">
              <a:buAutoNum type="arabicPeriod"/>
            </a:pPr>
            <a:r>
              <a:rPr lang="ru-RU" sz="1100" b="1" dirty="0">
                <a:solidFill>
                  <a:schemeClr val="bg1"/>
                </a:solidFill>
              </a:rPr>
              <a:t>Муляжи и манекены</a:t>
            </a:r>
          </a:p>
          <a:p>
            <a:pPr marL="342900" indent="-342900" algn="just">
              <a:buAutoNum type="arabicPeriod"/>
            </a:pPr>
            <a:r>
              <a:rPr lang="ru-RU" sz="1100" b="1" dirty="0">
                <a:solidFill>
                  <a:schemeClr val="bg1"/>
                </a:solidFill>
              </a:rPr>
              <a:t>Наборы для походов</a:t>
            </a:r>
          </a:p>
          <a:p>
            <a:pPr marL="342900" indent="-342900" algn="just">
              <a:buAutoNum type="arabicPeriod"/>
            </a:pPr>
            <a:r>
              <a:rPr lang="ru-RU" sz="1100" b="1" dirty="0">
                <a:solidFill>
                  <a:schemeClr val="bg1"/>
                </a:solidFill>
              </a:rPr>
              <a:t>Радио- и аудиоустройства</a:t>
            </a:r>
          </a:p>
          <a:p>
            <a:pPr marL="342900" indent="-342900" algn="just">
              <a:buAutoNum type="arabicPeriod"/>
            </a:pPr>
            <a:r>
              <a:rPr lang="ru-RU" sz="1100" b="1" dirty="0">
                <a:solidFill>
                  <a:schemeClr val="bg1"/>
                </a:solidFill>
              </a:rPr>
              <a:t>Спортивный инвентарь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5132" name="Picture 12" descr="В Бурятии открылся учебно-методический центр военно-патриотического воспитания детей и молодежи Авангард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767" y="3866636"/>
            <a:ext cx="3419521" cy="256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D:\Алтына)\1. Основная деятельность\Авангард\ФОТО\Фотографии. партия 5\0-02-06-4516b9408be8931dca097a5274a9224c77b4e27fba305fc93ac5c113c8d1712d_2ed0ce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30299"/>
          <a:stretch/>
        </p:blipFill>
        <p:spPr bwMode="auto">
          <a:xfrm>
            <a:off x="2925288" y="1388853"/>
            <a:ext cx="5400000" cy="219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user\downloads\image-29-11-22-05-42-2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707" y="3866637"/>
            <a:ext cx="3419521" cy="256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user\downloads\20221129_17444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334" y="5041009"/>
            <a:ext cx="2045180" cy="153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781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В Бурятии открылся учебно-методический центр военно-патриотического воспитания детей и молодежи Авангар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13" y="591828"/>
            <a:ext cx="3940707" cy="27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server\share$\фотки стенд\8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20" y="591828"/>
            <a:ext cx="4184897" cy="27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8760" y="-294378"/>
            <a:ext cx="1956040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DB442C"/>
              </a:solidFill>
            </a:endParaRPr>
          </a:p>
          <a:p>
            <a:r>
              <a:rPr lang="ru-RU" sz="2400" b="1" dirty="0">
                <a:solidFill>
                  <a:srgbClr val="DB442C"/>
                </a:solidFill>
              </a:rPr>
              <a:t>Приобретено</a:t>
            </a:r>
          </a:p>
        </p:txBody>
      </p:sp>
      <p:pic>
        <p:nvPicPr>
          <p:cNvPr id="3075" name="Picture 3" descr="\\server\share$\фотки стенд\4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20" y="3500788"/>
            <a:ext cx="4184897" cy="277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server\share$\фотки стенд\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" y="3500788"/>
            <a:ext cx="4186424" cy="277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975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muflaje Rompecabezas Tile Pantalla Antecedentes (с изображениями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5"/>
          <a:stretch/>
        </p:blipFill>
        <p:spPr bwMode="auto">
          <a:xfrm>
            <a:off x="0" y="0"/>
            <a:ext cx="2185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" y="0"/>
            <a:ext cx="2185851" cy="6858000"/>
          </a:xfrm>
          <a:prstGeom prst="rect">
            <a:avLst/>
          </a:prstGeom>
          <a:solidFill>
            <a:srgbClr val="157F9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4" descr="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" y="183952"/>
            <a:ext cx="1023490" cy="9979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91586" y="1326317"/>
            <a:ext cx="1802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</a:rPr>
              <a:t>Учебно-методический центр военно-патриотического воспитания молодежи</a:t>
            </a:r>
          </a:p>
        </p:txBody>
      </p:sp>
      <p:sp>
        <p:nvSpPr>
          <p:cNvPr id="10" name="AutoShape 2" descr="https://apf.mail.ru/cgi-bin/readmsg?id=15953267831276515759;0;2&amp;exif=1&amp;full=1&amp;x-email=dreamax%40list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666069" y="6559627"/>
            <a:ext cx="824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</a:rPr>
              <a:t>Страница 7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0" y="6690432"/>
            <a:ext cx="6486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478848" y="6690432"/>
            <a:ext cx="7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1" t="11241" r="35781" b="13665"/>
          <a:stretch/>
        </p:blipFill>
        <p:spPr bwMode="auto">
          <a:xfrm>
            <a:off x="86814" y="2063031"/>
            <a:ext cx="1980000" cy="308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33645" y="183952"/>
            <a:ext cx="3624903" cy="4001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Основные виды деятельности: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84484" y="812522"/>
            <a:ext cx="6219569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Учебные сборы по допризывной подготовке для школьников и студентов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</a:rPr>
              <a:t>ССУЗов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Краткосрочные курсы повышения квалификации  для организаторов военно-патриотической работы и преподавателей предмета «Основы безопасности жизнедеятельности»;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Военно-патриотические мероприятия для обучающихся, в том числе для юнармейцев и кадет.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01661" y="3446326"/>
            <a:ext cx="620239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Дополнительные проекты:</a:t>
            </a:r>
          </a:p>
          <a:p>
            <a:pPr algn="ctr"/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ВВПОД «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</a:rPr>
              <a:t>Юнармия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»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Казачья культура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b="1" dirty="0" err="1">
                <a:solidFill>
                  <a:schemeClr val="accent5">
                    <a:lumMod val="75000"/>
                  </a:schemeClr>
                </a:solidFill>
              </a:rPr>
              <a:t>Автогородок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, мобильная лаборатория безопасности</a:t>
            </a:r>
          </a:p>
          <a:p>
            <a:pPr marL="342900" indent="-342900" algn="just" fontAlgn="base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Юный пожарный, Школа безопасности, Юный спасатель</a:t>
            </a:r>
          </a:p>
          <a:p>
            <a:pPr marL="342900" indent="-342900" algn="just" fontAlgn="base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Мероприятия туристского, краеведческого и спортивного направлений</a:t>
            </a:r>
          </a:p>
        </p:txBody>
      </p:sp>
    </p:spTree>
    <p:extLst>
      <p:ext uri="{BB962C8B-B14F-4D97-AF65-F5344CB8AC3E}">
        <p14:creationId xmlns:p14="http://schemas.microsoft.com/office/powerpoint/2010/main" val="667586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muflaje Rompecabezas Tile Pantalla Antecedentes (с изображениями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5"/>
          <a:stretch/>
        </p:blipFill>
        <p:spPr bwMode="auto">
          <a:xfrm>
            <a:off x="0" y="0"/>
            <a:ext cx="2185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" y="0"/>
            <a:ext cx="2185851" cy="6858000"/>
          </a:xfrm>
          <a:prstGeom prst="rect">
            <a:avLst/>
          </a:prstGeom>
          <a:solidFill>
            <a:srgbClr val="157F9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4" descr="p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" y="183952"/>
            <a:ext cx="1023490" cy="99790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91586" y="1326317"/>
            <a:ext cx="1802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</a:rPr>
              <a:t>Учебно-методический центр военно-патриотического воспитания молодежи</a:t>
            </a:r>
          </a:p>
        </p:txBody>
      </p:sp>
      <p:sp>
        <p:nvSpPr>
          <p:cNvPr id="10" name="AutoShape 2" descr="https://apf.mail.ru/cgi-bin/readmsg?id=15953267831276515759;0;2&amp;exif=1&amp;full=1&amp;x-email=dreamax%40list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666069" y="6559627"/>
            <a:ext cx="824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chemeClr val="bg1"/>
                </a:solidFill>
              </a:rPr>
              <a:t>Страница 8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0" y="6690432"/>
            <a:ext cx="6486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478848" y="6690432"/>
            <a:ext cx="7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31761" y="69652"/>
            <a:ext cx="6292364" cy="11079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DB442C"/>
                </a:solidFill>
              </a:rPr>
              <a:t>Республиканские учебно-методические сборы с руководителями </a:t>
            </a:r>
          </a:p>
          <a:p>
            <a:pPr algn="ctr"/>
            <a:r>
              <a:rPr lang="ru-RU" sz="1600" b="1" dirty="0">
                <a:solidFill>
                  <a:srgbClr val="DB442C"/>
                </a:solidFill>
              </a:rPr>
              <a:t>и педагогическими работниками образовательных учреждений, </a:t>
            </a:r>
          </a:p>
          <a:p>
            <a:pPr algn="ctr"/>
            <a:r>
              <a:rPr lang="ru-RU" sz="1600" b="1" dirty="0">
                <a:solidFill>
                  <a:srgbClr val="DB442C"/>
                </a:solidFill>
              </a:rPr>
              <a:t>осуществляющих обучение граждан начальным знаниям в области </a:t>
            </a:r>
          </a:p>
          <a:p>
            <a:pPr algn="ctr"/>
            <a:r>
              <a:rPr lang="ru-RU" sz="1600" b="1" dirty="0">
                <a:solidFill>
                  <a:srgbClr val="DB442C"/>
                </a:solidFill>
              </a:rPr>
              <a:t>обороны и их подготовку по основам военной службы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6111" y="2364926"/>
            <a:ext cx="21858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b="1" dirty="0">
                <a:solidFill>
                  <a:schemeClr val="bg1"/>
                </a:solidFill>
              </a:rPr>
              <a:t>Программа курсов: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000" dirty="0">
                <a:solidFill>
                  <a:schemeClr val="bg1"/>
                </a:solidFill>
              </a:rPr>
              <a:t>Основы безопасности военной службы.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000" dirty="0">
                <a:solidFill>
                  <a:schemeClr val="bg1"/>
                </a:solidFill>
              </a:rPr>
              <a:t>Общевоинские Уставы.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000" dirty="0">
                <a:solidFill>
                  <a:schemeClr val="bg1"/>
                </a:solidFill>
              </a:rPr>
              <a:t>Основы военной топографии.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000" dirty="0">
                <a:solidFill>
                  <a:schemeClr val="bg1"/>
                </a:solidFill>
              </a:rPr>
              <a:t>Строевая подготовка.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000" dirty="0">
                <a:solidFill>
                  <a:schemeClr val="bg1"/>
                </a:solidFill>
              </a:rPr>
              <a:t>Радиационно-химическая биологическая  защита.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000" dirty="0">
                <a:solidFill>
                  <a:schemeClr val="bg1"/>
                </a:solidFill>
              </a:rPr>
              <a:t>Первая доврачебная  помощь.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000" dirty="0">
                <a:solidFill>
                  <a:schemeClr val="bg1"/>
                </a:solidFill>
              </a:rPr>
              <a:t>Огневая подготовка: меры безопасности при выполнении стрельб из АК-74, неполная  сборка разборка АК-74, снаряжение  магазина АК-74.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000" dirty="0">
                <a:solidFill>
                  <a:schemeClr val="bg1"/>
                </a:solidFill>
              </a:rPr>
              <a:t>Подготовка по военно-учетным специальностям. Правила приема граждан в высшие военные учебные заведения.</a:t>
            </a:r>
          </a:p>
        </p:txBody>
      </p:sp>
      <p:pic>
        <p:nvPicPr>
          <p:cNvPr id="14337" name="Picture 1" descr="C:\Users\User\Desktop\фото\2022\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2345" y="1198675"/>
            <a:ext cx="5735855" cy="3563824"/>
          </a:xfrm>
          <a:prstGeom prst="rect">
            <a:avLst/>
          </a:prstGeom>
          <a:noFill/>
        </p:spPr>
      </p:pic>
      <p:pic>
        <p:nvPicPr>
          <p:cNvPr id="14338" name="Picture 2" descr="C:\Users\User\Downloads\01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4150" y="4902200"/>
            <a:ext cx="1352550" cy="1803400"/>
          </a:xfrm>
          <a:prstGeom prst="rect">
            <a:avLst/>
          </a:prstGeom>
          <a:noFill/>
        </p:spPr>
      </p:pic>
      <p:pic>
        <p:nvPicPr>
          <p:cNvPr id="14339" name="Picture 3" descr="C:\Users\User\Downloads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1551" y="4895850"/>
            <a:ext cx="2710749" cy="1795420"/>
          </a:xfrm>
          <a:prstGeom prst="rect">
            <a:avLst/>
          </a:prstGeom>
          <a:noFill/>
        </p:spPr>
      </p:pic>
      <p:pic>
        <p:nvPicPr>
          <p:cNvPr id="14340" name="Picture 4" descr="C:\Users\User\Downloads\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22066" y="4914899"/>
            <a:ext cx="1336133" cy="1743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32714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3606</TotalTime>
  <Words>625</Words>
  <Application>Microsoft Office PowerPoint</Application>
  <PresentationFormat>Экран (4:3)</PresentationFormat>
  <Paragraphs>187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Times New Roman</vt:lpstr>
      <vt:lpstr>Times New Roman CYR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</cp:lastModifiedBy>
  <cp:revision>154</cp:revision>
  <cp:lastPrinted>2020-10-29T07:18:20Z</cp:lastPrinted>
  <dcterms:created xsi:type="dcterms:W3CDTF">2020-07-21T10:39:47Z</dcterms:created>
  <dcterms:modified xsi:type="dcterms:W3CDTF">2022-12-30T02:46:24Z</dcterms:modified>
</cp:coreProperties>
</file>