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014" y="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Новые компетенции </a:t>
            </a:r>
          </a:p>
          <a:p>
            <a:pPr>
              <a:defRPr/>
            </a:pPr>
            <a:r>
              <a:rPr lang="ru-RU" dirty="0"/>
              <a:t>(октябрь</a:t>
            </a:r>
            <a:r>
              <a:rPr lang="ru-RU" baseline="0" dirty="0"/>
              <a:t> 2021 г.)</a:t>
            </a:r>
            <a:r>
              <a:rPr lang="ru-RU" dirty="0"/>
              <a:t> 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Новые компетенции </c:v>
                </c:pt>
              </c:strCache>
            </c:strRef>
          </c:tx>
          <c:explosion val="25"/>
          <c:cat>
            <c:strRef>
              <c:f>Лист1!$A$2:$A$8</c:f>
              <c:strCache>
                <c:ptCount val="7"/>
                <c:pt idx="0">
                  <c:v>Добыча огня и воды</c:v>
                </c:pt>
                <c:pt idx="1">
                  <c:v>Приготовление пищи в полевых условиях</c:v>
                </c:pt>
                <c:pt idx="2">
                  <c:v>Изготовление каменных орудий</c:v>
                </c:pt>
                <c:pt idx="3">
                  <c:v>Изготовление композитных орудий</c:v>
                </c:pt>
                <c:pt idx="4">
                  <c:v>Изготовление жилищ и укрытий</c:v>
                </c:pt>
                <c:pt idx="5">
                  <c:v>Медицинская помощь и самопомощь</c:v>
                </c:pt>
                <c:pt idx="6">
                  <c:v>Первобытное искусство и творчество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</c:v>
                </c:pt>
                <c:pt idx="1">
                  <c:v>4</c:v>
                </c:pt>
                <c:pt idx="2">
                  <c:v>3</c:v>
                </c:pt>
                <c:pt idx="3">
                  <c:v>5</c:v>
                </c:pt>
                <c:pt idx="4">
                  <c:v>2</c:v>
                </c:pt>
                <c:pt idx="5">
                  <c:v>2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5E-4FEC-A814-CA6D72C382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2073250056680529"/>
          <c:y val="0.1525563251592735"/>
          <c:w val="0.36040699096180673"/>
          <c:h val="0.8286086028755426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Новые компетенции</a:t>
            </a:r>
          </a:p>
          <a:p>
            <a:pPr>
              <a:defRPr/>
            </a:pPr>
            <a:r>
              <a:rPr lang="ru-RU" dirty="0"/>
              <a:t> (май 2022 г.) 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Новые компетенции </c:v>
                </c:pt>
              </c:strCache>
            </c:strRef>
          </c:tx>
          <c:explosion val="25"/>
          <c:cat>
            <c:strRef>
              <c:f>Лист1!$A$2:$A$8</c:f>
              <c:strCache>
                <c:ptCount val="7"/>
                <c:pt idx="0">
                  <c:v>Добыча огня и воды</c:v>
                </c:pt>
                <c:pt idx="1">
                  <c:v>Приготовление пищи в полевых условиях</c:v>
                </c:pt>
                <c:pt idx="2">
                  <c:v>Изготовление каменных орудий</c:v>
                </c:pt>
                <c:pt idx="3">
                  <c:v>Изготовление композитных орудий</c:v>
                </c:pt>
                <c:pt idx="4">
                  <c:v>Изготовление жилищ и укрытий</c:v>
                </c:pt>
                <c:pt idx="5">
                  <c:v>Медицинская помощь и самопомощь</c:v>
                </c:pt>
                <c:pt idx="6">
                  <c:v>Первобытное искусство и творчество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</c:v>
                </c:pt>
                <c:pt idx="1">
                  <c:v>6</c:v>
                </c:pt>
                <c:pt idx="2">
                  <c:v>1</c:v>
                </c:pt>
                <c:pt idx="3">
                  <c:v>5</c:v>
                </c:pt>
                <c:pt idx="4">
                  <c:v>3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50-4BCE-9208-5CB8D5D96E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2088141967328714"/>
          <c:y val="0.15456975087059291"/>
          <c:w val="0.36026547742019288"/>
          <c:h val="0.8372240249167716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368151"/>
          </a:xfrm>
        </p:spPr>
        <p:txBody>
          <a:bodyPr>
            <a:normAutofit fontScale="90000"/>
          </a:bodyPr>
          <a:lstStyle/>
          <a:p>
            <a:pPr>
              <a:spcBef>
                <a:spcPts val="1000"/>
              </a:spcBef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</a:pPr>
            <a:br>
              <a:rPr lang="ru-RU" altLang="ru-RU" sz="1800" dirty="0">
                <a:latin typeface="Trebuchet MS" pitchFamily="34" charset="0"/>
              </a:rPr>
            </a:br>
            <a:br>
              <a:rPr lang="ru-RU" altLang="ru-RU" sz="1800" dirty="0">
                <a:latin typeface="Trebuchet MS" pitchFamily="34" charset="0"/>
              </a:rPr>
            </a:br>
            <a:br>
              <a:rPr lang="ru-RU" altLang="ru-RU" sz="1800" dirty="0">
                <a:latin typeface="Trebuchet MS" pitchFamily="34" charset="0"/>
              </a:rPr>
            </a:br>
            <a:br>
              <a:rPr lang="ru-RU" altLang="ru-RU" sz="1800" dirty="0">
                <a:latin typeface="Trebuchet MS" pitchFamily="34" charset="0"/>
              </a:rPr>
            </a:br>
            <a:br>
              <a:rPr lang="ru-RU" altLang="ru-RU" sz="1800" dirty="0">
                <a:latin typeface="Trebuchet MS" pitchFamily="34" charset="0"/>
              </a:rPr>
            </a:br>
            <a:br>
              <a:rPr lang="ru-RU" altLang="ru-RU" sz="1800" dirty="0">
                <a:latin typeface="Trebuchet MS" pitchFamily="34" charset="0"/>
              </a:rPr>
            </a:br>
            <a:br>
              <a:rPr lang="ru-RU" altLang="ru-RU" sz="1800" dirty="0">
                <a:latin typeface="Trebuchet MS" pitchFamily="34" charset="0"/>
              </a:rPr>
            </a:br>
            <a:br>
              <a:rPr lang="ru-RU" altLang="ru-RU" sz="1800" dirty="0">
                <a:latin typeface="Trebuchet MS" pitchFamily="34" charset="0"/>
              </a:rPr>
            </a:br>
            <a:br>
              <a:rPr lang="ru-RU" altLang="ru-RU" sz="1800" dirty="0">
                <a:latin typeface="Trebuchet MS" pitchFamily="34" charset="0"/>
              </a:rPr>
            </a:br>
            <a:br>
              <a:rPr lang="ru-RU" altLang="ru-RU" sz="1800" dirty="0">
                <a:latin typeface="Trebuchet MS" pitchFamily="34" charset="0"/>
              </a:rPr>
            </a:br>
            <a:br>
              <a:rPr lang="ru-RU" altLang="ru-RU" sz="1800" dirty="0">
                <a:latin typeface="Trebuchet MS" pitchFamily="34" charset="0"/>
              </a:rPr>
            </a:br>
            <a:r>
              <a:rPr lang="ru-RU" altLang="ru-RU" sz="1800" dirty="0">
                <a:latin typeface="Trebuchet MS" pitchFamily="34" charset="0"/>
              </a:rPr>
              <a:t>Министерство образования и науки Республики Бурятия</a:t>
            </a:r>
            <a:br>
              <a:rPr lang="ru-RU" altLang="ru-RU" sz="1800" dirty="0">
                <a:latin typeface="Trebuchet MS" pitchFamily="34" charset="0"/>
              </a:rPr>
            </a:br>
            <a:r>
              <a:rPr lang="ru-RU" altLang="ru-RU" sz="1800" dirty="0">
                <a:latin typeface="Trebuchet MS" pitchFamily="34" charset="0"/>
              </a:rPr>
              <a:t>ГБУ ДО «Ресурсный центр патриотического воспитания, туризма и спорта Республики Бурятия»</a:t>
            </a:r>
            <a:br>
              <a:rPr lang="ru-RU" altLang="ru-RU" dirty="0">
                <a:latin typeface="Trebuchet MS" pitchFamily="34" charset="0"/>
              </a:rPr>
            </a:br>
            <a:br>
              <a:rPr lang="ru-RU" altLang="ru-RU" dirty="0">
                <a:latin typeface="Trebuchet MS" pitchFamily="34" charset="0"/>
              </a:rPr>
            </a:br>
            <a:r>
              <a:rPr lang="ru-RU" altLang="ru-RU" sz="3600" b="1" dirty="0">
                <a:solidFill>
                  <a:srgbClr val="FF0000"/>
                </a:solidFill>
              </a:rPr>
              <a:t> </a:t>
            </a:r>
            <a:r>
              <a:rPr lang="ru-RU" altLang="ru-RU" sz="3600" b="1" dirty="0">
                <a:solidFill>
                  <a:schemeClr val="tx2">
                    <a:lumMod val="75000"/>
                  </a:schemeClr>
                </a:solidFill>
              </a:rPr>
              <a:t>Сведения о качестве реализации ДООП</a:t>
            </a:r>
            <a:br>
              <a:rPr lang="ru-RU" altLang="ru-RU" sz="36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«Рейтинг выживания. Древние технологии»</a:t>
            </a:r>
            <a:br>
              <a:rPr lang="ru-RU" sz="3600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ru-RU" sz="3600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ru-RU" sz="2400" dirty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7376864" cy="2281808"/>
          </a:xfrm>
        </p:spPr>
        <p:txBody>
          <a:bodyPr>
            <a:normAutofit/>
          </a:bodyPr>
          <a:lstStyle/>
          <a:p>
            <a:pPr algn="r"/>
            <a:endParaRPr lang="ru-RU" altLang="ru-RU" sz="1800" dirty="0">
              <a:solidFill>
                <a:schemeClr val="tx1"/>
              </a:solidFill>
            </a:endParaRPr>
          </a:p>
          <a:p>
            <a:pPr algn="r"/>
            <a:r>
              <a:rPr lang="ru-RU" altLang="ru-RU" sz="1800" b="1" dirty="0">
                <a:solidFill>
                  <a:schemeClr val="tx1"/>
                </a:solidFill>
              </a:rPr>
              <a:t>Воробьёв Михаил Александрович, </a:t>
            </a:r>
          </a:p>
          <a:p>
            <a:pPr algn="r"/>
            <a:r>
              <a:rPr lang="ru-RU" altLang="ru-RU" sz="1800" dirty="0">
                <a:solidFill>
                  <a:schemeClr val="tx1"/>
                </a:solidFill>
              </a:rPr>
              <a:t>педагог дополнительного образования</a:t>
            </a:r>
            <a:br>
              <a:rPr lang="ru-RU" altLang="ru-RU" sz="1800" dirty="0">
                <a:solidFill>
                  <a:schemeClr val="tx1"/>
                </a:solidFill>
              </a:rPr>
            </a:br>
            <a:r>
              <a:rPr lang="ru-RU" altLang="ru-RU" sz="1800" dirty="0">
                <a:solidFill>
                  <a:schemeClr val="tx1"/>
                </a:solidFill>
              </a:rPr>
              <a:t> ГБУ ДО «РЦ ПВТС РБ» </a:t>
            </a:r>
          </a:p>
          <a:p>
            <a:pPr algn="r"/>
            <a:br>
              <a:rPr lang="ru-RU" altLang="ru-RU" sz="1800" b="1" dirty="0">
                <a:solidFill>
                  <a:schemeClr val="tx1"/>
                </a:solidFill>
              </a:rPr>
            </a:br>
            <a:br>
              <a:rPr lang="ru-RU" alt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4725144"/>
            <a:ext cx="8712968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ru-RU" altLang="ru-RU" sz="2000" dirty="0">
                <a:solidFill>
                  <a:srgbClr val="C00000"/>
                </a:solidFill>
                <a:latin typeface="Trebuchet MS" pitchFamily="34" charset="0"/>
              </a:rPr>
              <a:t>Всероссийский конкурс профессионального мастерства работников </a:t>
            </a:r>
          </a:p>
          <a:p>
            <a:pPr algn="ctr">
              <a:buClr>
                <a:srgbClr val="000000"/>
              </a:buClr>
              <a:buSzPct val="100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ru-RU" altLang="ru-RU" sz="2000" dirty="0">
                <a:solidFill>
                  <a:srgbClr val="C00000"/>
                </a:solidFill>
                <a:latin typeface="Trebuchet MS" pitchFamily="34" charset="0"/>
              </a:rPr>
              <a:t>сферы дополнительного образования «Сердце отдаю детям» </a:t>
            </a:r>
          </a:p>
          <a:p>
            <a:r>
              <a:rPr lang="ru-RU" altLang="ru-RU" dirty="0">
                <a:solidFill>
                  <a:srgbClr val="2A5010"/>
                </a:solidFill>
                <a:latin typeface="Trebuchet MS" pitchFamily="34" charset="0"/>
              </a:rPr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ru-RU" sz="1800" b="1" dirty="0"/>
              <a:t>Мониторинг популярности и предпочтительности новых компетенций у учащихся   </a:t>
            </a:r>
            <a:br>
              <a:rPr lang="ru-RU" sz="1800" dirty="0"/>
            </a:br>
            <a:r>
              <a:rPr lang="ru-RU" sz="2000" b="1" dirty="0">
                <a:solidFill>
                  <a:srgbClr val="FF0000"/>
                </a:solidFill>
              </a:rPr>
              <a:t>«Minecraft: прошлое, настоящее и будущее»</a:t>
            </a:r>
            <a:br>
              <a:rPr lang="ru-RU" sz="2000" dirty="0">
                <a:solidFill>
                  <a:srgbClr val="FF0000"/>
                </a:solidFill>
              </a:rPr>
            </a:br>
            <a:r>
              <a:rPr lang="en-US" sz="1800" b="1" dirty="0">
                <a:solidFill>
                  <a:srgbClr val="FF0000"/>
                </a:solidFill>
              </a:rPr>
              <a:t> </a:t>
            </a:r>
            <a:r>
              <a:rPr lang="ru-RU" sz="1800" b="1" dirty="0"/>
              <a:t>Мониторинг по результатам опроса учащихся</a:t>
            </a:r>
            <a:br>
              <a:rPr lang="ru-RU" dirty="0"/>
            </a:b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257010" y="5013176"/>
            <a:ext cx="4320466" cy="720081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2500" dirty="0"/>
              <a:t>Учащиеся первого года обучения ГБОУ РКШИ (Республиканская кадетская школа-интернат), 5 класс (10-12 лет). Входная диагностика на начало учебного года (октябрь 2021 года)</a:t>
            </a:r>
          </a:p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8678056"/>
              </p:ext>
            </p:extLst>
          </p:nvPr>
        </p:nvGraphicFramePr>
        <p:xfrm>
          <a:off x="251520" y="1052736"/>
          <a:ext cx="422810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Текст 10"/>
          <p:cNvSpPr>
            <a:spLocks noGrp="1"/>
          </p:cNvSpPr>
          <p:nvPr>
            <p:ph type="body" sz="quarter" idx="3"/>
          </p:nvPr>
        </p:nvSpPr>
        <p:spPr>
          <a:xfrm>
            <a:off x="323528" y="5805264"/>
            <a:ext cx="8496944" cy="778098"/>
          </a:xfrm>
        </p:spPr>
        <p:txBody>
          <a:bodyPr>
            <a:noAutofit/>
          </a:bodyPr>
          <a:lstStyle/>
          <a:p>
            <a:pPr algn="just"/>
            <a:r>
              <a:rPr lang="ru-RU" sz="1100" dirty="0">
                <a:solidFill>
                  <a:srgbClr val="C00000"/>
                </a:solidFill>
              </a:rPr>
              <a:t>Анализ результатов образовательной деятельности за 2021-2022 учебный год</a:t>
            </a:r>
            <a:r>
              <a:rPr lang="en-US" sz="1100" dirty="0">
                <a:solidFill>
                  <a:srgbClr val="C00000"/>
                </a:solidFill>
              </a:rPr>
              <a:t>:  </a:t>
            </a:r>
            <a:r>
              <a:rPr lang="ru-RU" sz="1100" dirty="0"/>
              <a:t>В начале учебного года у обучающихся были  наиболее популярны следующие направления</a:t>
            </a:r>
            <a:r>
              <a:rPr lang="en-US" sz="1100" dirty="0"/>
              <a:t>: </a:t>
            </a:r>
            <a:r>
              <a:rPr lang="ru-RU" sz="1100" dirty="0"/>
              <a:t> изготовление каменных и композитных орудий труда</a:t>
            </a:r>
            <a:r>
              <a:rPr lang="en-US" sz="1100" dirty="0"/>
              <a:t>, </a:t>
            </a:r>
            <a:r>
              <a:rPr lang="ru-RU" sz="1100" dirty="0"/>
              <a:t>добыча огня</a:t>
            </a:r>
            <a:r>
              <a:rPr lang="en-US" sz="1100" dirty="0"/>
              <a:t>, </a:t>
            </a:r>
            <a:r>
              <a:rPr lang="ru-RU" sz="1100" dirty="0"/>
              <a:t>добыча воды. В течение учебного года выросла популярность следующих направлений</a:t>
            </a:r>
            <a:r>
              <a:rPr lang="en-US" sz="1100" dirty="0"/>
              <a:t>: </a:t>
            </a:r>
            <a:r>
              <a:rPr lang="ru-RU" sz="1100" dirty="0"/>
              <a:t>приготовление пищи в полевых условиях и некоторое увеличение интереса к первобытному искусству и творчеству. На высоком уровне остался интерес к изготовлению композитных орудий. Это свидетельствует о возрастании творческой активности обучающихся и стремлении их к самостоятельной поисковой деятельности.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792158680"/>
              </p:ext>
            </p:extLst>
          </p:nvPr>
        </p:nvGraphicFramePr>
        <p:xfrm>
          <a:off x="4860032" y="1052736"/>
          <a:ext cx="4032448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47962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47962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Текст 9">
            <a:extLst>
              <a:ext uri="{FF2B5EF4-FFF2-40B4-BE49-F238E27FC236}">
                <a16:creationId xmlns:a16="http://schemas.microsoft.com/office/drawing/2014/main" id="{DFCF965D-448A-FD8F-FBFA-6B59E01480F1}"/>
              </a:ext>
            </a:extLst>
          </p:cNvPr>
          <p:cNvSpPr txBox="1">
            <a:spLocks/>
          </p:cNvSpPr>
          <p:nvPr/>
        </p:nvSpPr>
        <p:spPr>
          <a:xfrm>
            <a:off x="4860032" y="4869161"/>
            <a:ext cx="3960439" cy="10081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/>
              <a:t>Учащиеся первого года обучения ГБОУ РКШИ (Республиканская кадетская школа-интернат), 5 класс (10-12 лет). Рубежная диагностика на конец учебного года (май 2022 года)</a:t>
            </a:r>
          </a:p>
          <a:p>
            <a:endParaRPr lang="ru-RU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1F8A001-1283-5B52-336E-2E5AEC5B99ED}"/>
              </a:ext>
            </a:extLst>
          </p:cNvPr>
          <p:cNvSpPr txBox="1"/>
          <p:nvPr/>
        </p:nvSpPr>
        <p:spPr>
          <a:xfrm>
            <a:off x="197768" y="5370325"/>
            <a:ext cx="874846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НП «Образование» федерального проекта «Успех каждого ребенка» ДООП «Рейтинг выживания. Древние технологии» в 2020 г. приняла участие в конкурсе по созданию новых мест в системе дополнительного образования Республики Бурятия, и выиграла конкурс по туристско-краеведческой направленности. В результате было получено оборудование на сумму 1 980 000 рублей, увеличено количество мест на 45 человек. https://egov-buryatia.ru/minobr/activities/napravleniya-deyatelnosti/dopolnitelnoe-obrazovanie/natsionalnyy-proekt-uspekh-kazhdogo-rebenka/%D0%9F%D1%80%D0%BE%D1%82%D0%BE%D0%BA%D0%BE%D0%BB%20%D0%B7%D0%B0%D1%81%D0%B5%D0%B4%D0%B0%D0%BD%D0%B8%D1%8F%20%D1%8D%D0%BA%D1%81%D0%BF%D0%B5%D1%80%D1%82%D0%BD%D0%BE%D0%B9%20%D0%B3%D1%80%D1%83%D0%BF%D0%BF%D1%8B%20%D0%9C%D0%9E%D0%B8%D0%9D%D0%A0%D0%91%20%D0%BE%D1%82%205.03.2020%20%E2%84%96%201-%D0%9D%D0%9C%20(1).pdf</a:t>
            </a:r>
          </a:p>
        </p:txBody>
      </p:sp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7DCDFE46-FFEC-7FCA-C54B-7431161613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27080"/>
              </p:ext>
            </p:extLst>
          </p:nvPr>
        </p:nvGraphicFramePr>
        <p:xfrm>
          <a:off x="827583" y="41125"/>
          <a:ext cx="7488833" cy="5346503"/>
        </p:xfrm>
        <a:graphic>
          <a:graphicData uri="http://schemas.openxmlformats.org/drawingml/2006/table">
            <a:tbl>
              <a:tblPr/>
              <a:tblGrid>
                <a:gridCol w="1128969">
                  <a:extLst>
                    <a:ext uri="{9D8B030D-6E8A-4147-A177-3AD203B41FA5}">
                      <a16:colId xmlns:a16="http://schemas.microsoft.com/office/drawing/2014/main" val="122057333"/>
                    </a:ext>
                  </a:extLst>
                </a:gridCol>
                <a:gridCol w="724421">
                  <a:extLst>
                    <a:ext uri="{9D8B030D-6E8A-4147-A177-3AD203B41FA5}">
                      <a16:colId xmlns:a16="http://schemas.microsoft.com/office/drawing/2014/main" val="3234406703"/>
                    </a:ext>
                  </a:extLst>
                </a:gridCol>
                <a:gridCol w="303411">
                  <a:extLst>
                    <a:ext uri="{9D8B030D-6E8A-4147-A177-3AD203B41FA5}">
                      <a16:colId xmlns:a16="http://schemas.microsoft.com/office/drawing/2014/main" val="280051337"/>
                    </a:ext>
                  </a:extLst>
                </a:gridCol>
                <a:gridCol w="432771">
                  <a:extLst>
                    <a:ext uri="{9D8B030D-6E8A-4147-A177-3AD203B41FA5}">
                      <a16:colId xmlns:a16="http://schemas.microsoft.com/office/drawing/2014/main" val="2407779466"/>
                    </a:ext>
                  </a:extLst>
                </a:gridCol>
                <a:gridCol w="430419">
                  <a:extLst>
                    <a:ext uri="{9D8B030D-6E8A-4147-A177-3AD203B41FA5}">
                      <a16:colId xmlns:a16="http://schemas.microsoft.com/office/drawing/2014/main" val="3045078851"/>
                    </a:ext>
                  </a:extLst>
                </a:gridCol>
                <a:gridCol w="263427">
                  <a:extLst>
                    <a:ext uri="{9D8B030D-6E8A-4147-A177-3AD203B41FA5}">
                      <a16:colId xmlns:a16="http://schemas.microsoft.com/office/drawing/2014/main" val="1383139160"/>
                    </a:ext>
                  </a:extLst>
                </a:gridCol>
                <a:gridCol w="263427">
                  <a:extLst>
                    <a:ext uri="{9D8B030D-6E8A-4147-A177-3AD203B41FA5}">
                      <a16:colId xmlns:a16="http://schemas.microsoft.com/office/drawing/2014/main" val="3686290849"/>
                    </a:ext>
                  </a:extLst>
                </a:gridCol>
                <a:gridCol w="263427">
                  <a:extLst>
                    <a:ext uri="{9D8B030D-6E8A-4147-A177-3AD203B41FA5}">
                      <a16:colId xmlns:a16="http://schemas.microsoft.com/office/drawing/2014/main" val="1603153555"/>
                    </a:ext>
                  </a:extLst>
                </a:gridCol>
                <a:gridCol w="263427">
                  <a:extLst>
                    <a:ext uri="{9D8B030D-6E8A-4147-A177-3AD203B41FA5}">
                      <a16:colId xmlns:a16="http://schemas.microsoft.com/office/drawing/2014/main" val="2268080857"/>
                    </a:ext>
                  </a:extLst>
                </a:gridCol>
                <a:gridCol w="263427">
                  <a:extLst>
                    <a:ext uri="{9D8B030D-6E8A-4147-A177-3AD203B41FA5}">
                      <a16:colId xmlns:a16="http://schemas.microsoft.com/office/drawing/2014/main" val="2009306707"/>
                    </a:ext>
                  </a:extLst>
                </a:gridCol>
                <a:gridCol w="263427">
                  <a:extLst>
                    <a:ext uri="{9D8B030D-6E8A-4147-A177-3AD203B41FA5}">
                      <a16:colId xmlns:a16="http://schemas.microsoft.com/office/drawing/2014/main" val="1930148188"/>
                    </a:ext>
                  </a:extLst>
                </a:gridCol>
                <a:gridCol w="263427">
                  <a:extLst>
                    <a:ext uri="{9D8B030D-6E8A-4147-A177-3AD203B41FA5}">
                      <a16:colId xmlns:a16="http://schemas.microsoft.com/office/drawing/2014/main" val="377692813"/>
                    </a:ext>
                  </a:extLst>
                </a:gridCol>
                <a:gridCol w="263427">
                  <a:extLst>
                    <a:ext uri="{9D8B030D-6E8A-4147-A177-3AD203B41FA5}">
                      <a16:colId xmlns:a16="http://schemas.microsoft.com/office/drawing/2014/main" val="2238139258"/>
                    </a:ext>
                  </a:extLst>
                </a:gridCol>
                <a:gridCol w="319874">
                  <a:extLst>
                    <a:ext uri="{9D8B030D-6E8A-4147-A177-3AD203B41FA5}">
                      <a16:colId xmlns:a16="http://schemas.microsoft.com/office/drawing/2014/main" val="2628353143"/>
                    </a:ext>
                  </a:extLst>
                </a:gridCol>
                <a:gridCol w="319874">
                  <a:extLst>
                    <a:ext uri="{9D8B030D-6E8A-4147-A177-3AD203B41FA5}">
                      <a16:colId xmlns:a16="http://schemas.microsoft.com/office/drawing/2014/main" val="1639237315"/>
                    </a:ext>
                  </a:extLst>
                </a:gridCol>
                <a:gridCol w="348099">
                  <a:extLst>
                    <a:ext uri="{9D8B030D-6E8A-4147-A177-3AD203B41FA5}">
                      <a16:colId xmlns:a16="http://schemas.microsoft.com/office/drawing/2014/main" val="2410490554"/>
                    </a:ext>
                  </a:extLst>
                </a:gridCol>
                <a:gridCol w="348099">
                  <a:extLst>
                    <a:ext uri="{9D8B030D-6E8A-4147-A177-3AD203B41FA5}">
                      <a16:colId xmlns:a16="http://schemas.microsoft.com/office/drawing/2014/main" val="785067586"/>
                    </a:ext>
                  </a:extLst>
                </a:gridCol>
                <a:gridCol w="329282">
                  <a:extLst>
                    <a:ext uri="{9D8B030D-6E8A-4147-A177-3AD203B41FA5}">
                      <a16:colId xmlns:a16="http://schemas.microsoft.com/office/drawing/2014/main" val="1065148182"/>
                    </a:ext>
                  </a:extLst>
                </a:gridCol>
                <a:gridCol w="348099">
                  <a:extLst>
                    <a:ext uri="{9D8B030D-6E8A-4147-A177-3AD203B41FA5}">
                      <a16:colId xmlns:a16="http://schemas.microsoft.com/office/drawing/2014/main" val="1300043526"/>
                    </a:ext>
                  </a:extLst>
                </a:gridCol>
                <a:gridCol w="348099">
                  <a:extLst>
                    <a:ext uri="{9D8B030D-6E8A-4147-A177-3AD203B41FA5}">
                      <a16:colId xmlns:a16="http://schemas.microsoft.com/office/drawing/2014/main" val="1287284160"/>
                    </a:ext>
                  </a:extLst>
                </a:gridCol>
              </a:tblGrid>
              <a:tr h="554358">
                <a:tc>
                  <a:txBody>
                    <a:bodyPr/>
                    <a:lstStyle/>
                    <a:p>
                      <a:pPr algn="l" fontAlgn="b"/>
                      <a:endParaRPr lang="ru-RU" sz="700" b="1" i="1" u="none" strike="noStrike">
                        <a:solidFill>
                          <a:srgbClr val="37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6" marR="5446" marT="5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Мониторинг эффективности  обучения  </a:t>
                      </a:r>
                      <a:br>
                        <a:rPr lang="ru-RU" sz="1600" b="1" i="1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600" b="1" i="1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«Алгоритмы выживания»</a:t>
                      </a:r>
                    </a:p>
                  </a:txBody>
                  <a:tcPr marL="5446" marR="5446" marT="5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6" marR="5446" marT="5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6" marR="5446" marT="5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6" marR="5446" marT="5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6" marR="5446" marT="5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1740223"/>
                  </a:ext>
                </a:extLst>
              </a:tr>
              <a:tr h="122453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6" marR="5446" marT="5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6" marR="5446" marT="5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6" marR="5446" marT="5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6" marR="5446" marT="5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6" marR="5446" marT="5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6" marR="5446" marT="5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6" marR="5446" marT="5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6" marR="5446" marT="5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6" marR="5446" marT="5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6" marR="5446" marT="5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6" marR="5446" marT="5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6" marR="5446" marT="5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6" marR="5446" marT="5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6" marR="5446" marT="5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6" marR="5446" marT="5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6" marR="5446" marT="5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446" marR="5446" marT="5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6" marR="5446" marT="5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6" marR="5446" marT="5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6" marR="5446" marT="5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9095173"/>
                  </a:ext>
                </a:extLst>
              </a:tr>
              <a:tr h="54492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группа </a:t>
                      </a:r>
                    </a:p>
                  </a:txBody>
                  <a:tcPr marL="5446" marR="5446" marT="5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детей</a:t>
                      </a:r>
                    </a:p>
                  </a:txBody>
                  <a:tcPr marL="5446" marR="5446" marT="5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Практические умения и навыки, предусмотренные программой (туристско-бытовые навыки, техника безопасности)</a:t>
                      </a:r>
                    </a:p>
                  </a:txBody>
                  <a:tcPr marL="5446" marR="5446" marT="5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Теоретические знания (способы выживания, культура поведения обучающихся, владение специальной терминологией)</a:t>
                      </a:r>
                    </a:p>
                  </a:txBody>
                  <a:tcPr marL="5446" marR="5446" marT="54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Творческие навыки (групповой, совместной работы учащегося в условиях взаимодействий с окружающей средой, ориентирования, наблюдательность и адекватная рефлексия)</a:t>
                      </a:r>
                    </a:p>
                  </a:txBody>
                  <a:tcPr marL="5446" marR="5446" marT="54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7849563"/>
                  </a:ext>
                </a:extLst>
              </a:tr>
              <a:tr h="1224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низкий</a:t>
                      </a:r>
                    </a:p>
                  </a:txBody>
                  <a:tcPr marL="5446" marR="5446" marT="5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средний</a:t>
                      </a:r>
                    </a:p>
                  </a:txBody>
                  <a:tcPr marL="5446" marR="5446" marT="5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высокий</a:t>
                      </a:r>
                    </a:p>
                  </a:txBody>
                  <a:tcPr marL="5446" marR="5446" marT="54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низкий</a:t>
                      </a:r>
                    </a:p>
                  </a:txBody>
                  <a:tcPr marL="5446" marR="5446" marT="5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средний</a:t>
                      </a:r>
                    </a:p>
                  </a:txBody>
                  <a:tcPr marL="5446" marR="5446" marT="5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высокий</a:t>
                      </a:r>
                    </a:p>
                  </a:txBody>
                  <a:tcPr marL="5446" marR="5446" marT="54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низкий</a:t>
                      </a:r>
                    </a:p>
                  </a:txBody>
                  <a:tcPr marL="5446" marR="5446" marT="5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средний</a:t>
                      </a:r>
                    </a:p>
                  </a:txBody>
                  <a:tcPr marL="5446" marR="5446" marT="5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высокий</a:t>
                      </a:r>
                    </a:p>
                  </a:txBody>
                  <a:tcPr marL="5446" marR="5446" marT="54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5163130"/>
                  </a:ext>
                </a:extLst>
              </a:tr>
              <a:tr h="1224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461252"/>
                  </a:ext>
                </a:extLst>
              </a:tr>
              <a:tr h="110820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Обучающиеся первого года обучения ГБОУ РКШИ (Республиканская кадетская школа-интернат), 5 класс (10-12 лет). Промежуточная диагностика на конец первого полугодия (декабрь 2021 года)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63%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61%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63%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61%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59%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615615"/>
                  </a:ext>
                </a:extLst>
              </a:tr>
              <a:tr h="122453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Обучающиеся второго года обучения ГБОУ РКШИ (Республиканская кадетская школа-интернат), 7 класс (12-14 лет).  Итоговая диагностика на конец учебного года (май 2022 года)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63%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61%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61%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5105183"/>
                  </a:ext>
                </a:extLst>
              </a:tr>
              <a:tr h="23878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778603"/>
                  </a:ext>
                </a:extLst>
              </a:tr>
              <a:tr h="122453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6" marR="5446" marT="54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6" marR="5446" marT="54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6" marR="5446" marT="54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6" marR="5446" marT="54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6" marR="5446" marT="54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6" marR="5446" marT="54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6" marR="5446" marT="54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6" marR="5446" marT="54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6" marR="5446" marT="54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6" marR="5446" marT="54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6" marR="5446" marT="54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6" marR="5446" marT="54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6" marR="5446" marT="54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6" marR="5446" marT="54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6" marR="5446" marT="54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6" marR="5446" marT="54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6" marR="5446" marT="54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6" marR="5446" marT="54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6" marR="5446" marT="54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6" marR="5446" marT="54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2096194"/>
                  </a:ext>
                </a:extLst>
              </a:tr>
              <a:tr h="312258"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методы диагностики:</a:t>
                      </a:r>
                    </a:p>
                  </a:txBody>
                  <a:tcPr marL="5446" marR="5446" marT="54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контрольное задание, ситуационные задачи, тесты, викторины, соревнования</a:t>
                      </a:r>
                    </a:p>
                  </a:txBody>
                  <a:tcPr marL="5446" marR="5446" marT="54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6" marR="5446" marT="5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6" marR="5446" marT="5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6" marR="5446" marT="5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6" marR="5446" marT="5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6" marR="5446" marT="5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6" marR="5446" marT="5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6" marR="5446" marT="5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6" marR="5446" marT="5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6" marR="5446" marT="5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6" marR="5446" marT="5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6" marR="5446" marT="5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6" marR="5446" marT="5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6" marR="5446" marT="5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6" marR="5446" marT="5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2923039"/>
                  </a:ext>
                </a:extLst>
              </a:tr>
              <a:tr h="783705">
                <a:tc gridSpan="20"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Анализ результатов образовательной деятельности за 2021-2022 учебный год:  В мониторинге эффективности  обучения  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«Алгоритмы выживания» даны показатели групп первого и второго годов обучения. Высокий уровень динамики выявлен по следующим направлениям: техника безопасности и культура поведения, овладение практическими навыками и компетенциями, эффективные алгоритмы и тактика действий при решении практических задач. Это связано с накоплением практического опыта у обучающихся. Низкий уровень динамики выявлен по направлению навыков ориентирования, наблюдательности и адекватной рефлексии, что в первую очередь связано с возрастными особенностями данных групп, с всё ещё недостаточным уровнем  опыта длительных многодневных походов. 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6" marR="5446" marT="544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16041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62866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845</Words>
  <Application>Microsoft Office PowerPoint</Application>
  <PresentationFormat>Экран (4:3)</PresentationFormat>
  <Paragraphs>114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Trebuchet MS</vt:lpstr>
      <vt:lpstr>Тема Office</vt:lpstr>
      <vt:lpstr>           Министерство образования и науки Республики Бурятия ГБУ ДО «Ресурсный центр патриотического воспитания, туризма и спорта Республики Бурятия»   Сведения о качестве реализации ДООП «Рейтинг выживания. Древние технологии»   </vt:lpstr>
      <vt:lpstr>Мониторинг популярности и предпочтительности новых компетенций у учащихся    «Minecraft: прошлое, настоящее и будущее»  Мониторинг по результатам опроса учащихся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</dc:title>
  <dc:creator>Администратор</dc:creator>
  <cp:lastModifiedBy>Пользователь</cp:lastModifiedBy>
  <cp:revision>29</cp:revision>
  <dcterms:created xsi:type="dcterms:W3CDTF">2022-06-19T16:26:51Z</dcterms:created>
  <dcterms:modified xsi:type="dcterms:W3CDTF">2022-06-20T12:35:22Z</dcterms:modified>
</cp:coreProperties>
</file>