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92" r:id="rId4"/>
    <p:sldId id="279" r:id="rId5"/>
    <p:sldId id="276" r:id="rId6"/>
    <p:sldId id="277" r:id="rId7"/>
    <p:sldId id="263" r:id="rId8"/>
    <p:sldId id="294" r:id="rId9"/>
    <p:sldId id="291" r:id="rId10"/>
    <p:sldId id="267" r:id="rId11"/>
    <p:sldId id="265" r:id="rId12"/>
    <p:sldId id="264" r:id="rId13"/>
    <p:sldId id="262" r:id="rId14"/>
    <p:sldId id="273" r:id="rId15"/>
    <p:sldId id="274" r:id="rId16"/>
    <p:sldId id="278" r:id="rId17"/>
    <p:sldId id="258" r:id="rId18"/>
    <p:sldId id="259" r:id="rId19"/>
    <p:sldId id="268" r:id="rId20"/>
    <p:sldId id="280" r:id="rId21"/>
    <p:sldId id="289" r:id="rId22"/>
    <p:sldId id="290" r:id="rId23"/>
    <p:sldId id="282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93"/>
    <p:restoredTop sz="94624"/>
  </p:normalViewPr>
  <p:slideViewPr>
    <p:cSldViewPr snapToGrid="0" snapToObjects="1">
      <p:cViewPr varScale="1">
        <p:scale>
          <a:sx n="68" d="100"/>
          <a:sy n="68" d="100"/>
        </p:scale>
        <p:origin x="-36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51CD5556-2D28-5847-8E72-FA51BE316D71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5556-2D28-5847-8E72-FA51BE316D71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5556-2D28-5847-8E72-FA51BE316D71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CD5556-2D28-5847-8E72-FA51BE316D71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51CD5556-2D28-5847-8E72-FA51BE316D71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5556-2D28-5847-8E72-FA51BE316D71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5556-2D28-5847-8E72-FA51BE316D71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CD5556-2D28-5847-8E72-FA51BE316D71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5556-2D28-5847-8E72-FA51BE316D71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CD5556-2D28-5847-8E72-FA51BE316D71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CD5556-2D28-5847-8E72-FA51BE316D71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CD5556-2D28-5847-8E72-FA51BE316D71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9152EF-3DA6-8145-A56F-190B450DB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288901-3E7C-CE4E-8E65-D34F552A8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837" y="1893888"/>
            <a:ext cx="9144000" cy="2387600"/>
          </a:xfrm>
        </p:spPr>
        <p:txBody>
          <a:bodyPr>
            <a:normAutofit/>
          </a:bodyPr>
          <a:lstStyle/>
          <a:p>
            <a:r>
              <a:rPr lang="ru-RU" b="1" dirty="0"/>
              <a:t>Нормативно-правовые особенности дополнительных общеобразовательных программ в системе образования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50A6107-6475-F14F-B51B-5672ACD74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8387" y="4627717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Базарова Наталья Владимировна,</a:t>
            </a:r>
          </a:p>
          <a:p>
            <a:pPr algn="r"/>
            <a:r>
              <a:rPr lang="ru-RU" dirty="0" smtClean="0"/>
              <a:t>Старший методист по научно-методической работе </a:t>
            </a:r>
          </a:p>
          <a:p>
            <a:pPr algn="r"/>
            <a:r>
              <a:rPr lang="ru-RU" dirty="0" smtClean="0"/>
              <a:t>ГБУ ДО «РЦ ПВТС РБ»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7783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29E595-9A1A-4248-883C-A5B74F43A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3352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Уровни программ 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Содержание и материал программы дополнительного образования детей должны быть организованы по принципу дифференциации в соответствии со следующими уровнями сложности:</a:t>
            </a: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725D8A0-2D99-B14F-9501-5B48FBD480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42900" y="1533526"/>
            <a:ext cx="11444288" cy="48529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«Стартовый уровень». Предполагает использование и реализацию общедоступных и универсальных форм организации материала, минимальную сложность предлагаемого для освоения содержания программы. Срок реализации: 1 год</a:t>
            </a:r>
            <a:br>
              <a:rPr lang="ru-RU" dirty="0" smtClean="0"/>
            </a:br>
            <a:r>
              <a:rPr lang="ru-RU" dirty="0" smtClean="0"/>
              <a:t>2. «Базовый уровень». Предполагает использование и реализацию таких форм организации материала, которые допускают освоение специализированных знаний и языка, гарантированно обеспечивают трансляцию общей и целостной картины в рамках содержательно-тематического направления программы. Срок реализации: 3 года</a:t>
            </a:r>
            <a:br>
              <a:rPr lang="ru-RU" dirty="0" smtClean="0"/>
            </a:br>
            <a:r>
              <a:rPr lang="ru-RU" dirty="0" smtClean="0"/>
              <a:t>3. «Продвинутый уровень». Предполагает использование форм организации материала, обеспечивающих доступ к сложным (возможно узкоспециализированным) и нетривиальным разделам в рамках содержательно-тематического направления программы. Также предполагает углубленное изучение содержания программы и доступ к </a:t>
            </a:r>
            <a:r>
              <a:rPr lang="ru-RU" dirty="0" err="1" smtClean="0"/>
              <a:t>околопрофессиональным</a:t>
            </a:r>
            <a:r>
              <a:rPr lang="ru-RU" dirty="0" smtClean="0"/>
              <a:t> и профессиональным знаниям в рамках содержательно-тематического направления программы. Срок реализации:  от 3 и более лет.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6034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01312D-8DEF-7B4A-BB95-56662A3E5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50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Интегрированная образовательная программа: симбиоз основного и дополнительного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31582EB-5326-E348-9934-2C472CD2323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271588"/>
            <a:ext cx="10515600" cy="4905375"/>
          </a:xfrm>
        </p:spPr>
        <p:txBody>
          <a:bodyPr>
            <a:normAutofit/>
          </a:bodyPr>
          <a:lstStyle/>
          <a:p>
            <a:r>
              <a:rPr lang="ru-RU" dirty="0"/>
              <a:t>Интеграция основных образовательных программ с дополнительными предпрофессиональными программами -  получение основного образования происходит с соблюдением требований ФГОС, но акцент делается на профессиональную подготовку либо в области физкультуры и спорта, либо в области искусства (ст.83-84)</a:t>
            </a:r>
          </a:p>
          <a:p>
            <a:r>
              <a:rPr lang="ru-RU" dirty="0"/>
              <a:t>Образовательные программы основного общего и среднего общего образования могут быть интегрированы с дополнительными общеразвивающими программами, имеющими целью подготовку несовершеннолетних обучающихся к военной или иной государственной службе, в том числе к государственной службе российского казачества (ст.86)</a:t>
            </a:r>
          </a:p>
        </p:txBody>
      </p:sp>
    </p:spTree>
    <p:extLst>
      <p:ext uri="{BB962C8B-B14F-4D97-AF65-F5344CB8AC3E}">
        <p14:creationId xmlns:p14="http://schemas.microsoft.com/office/powerpoint/2010/main" xmlns="" val="99266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44E296-F9D7-8C4E-BA19-7690FFDCD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Обучающиеся по дополнительной общеобразовательной программе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16FC4C-474D-2240-8D9D-6DECA2B3FBB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обучающийся</a:t>
            </a:r>
            <a:r>
              <a:rPr lang="ru-RU" dirty="0"/>
              <a:t> - физическое лицо, осваивающее образовательную программу (ст.2)</a:t>
            </a:r>
          </a:p>
          <a:p>
            <a:pPr marL="0" indent="0">
              <a:buNone/>
            </a:pPr>
            <a:r>
              <a:rPr lang="ru-RU" dirty="0"/>
              <a:t>Ст.33:</a:t>
            </a:r>
          </a:p>
          <a:p>
            <a:r>
              <a:rPr lang="ru-RU" dirty="0"/>
              <a:t>воспитанники - лица, осваивающие образовательную программу дошкольного образования, лица, осваивающие основную общеобразовательную программу с одновременным проживанием или нахождением в образовательной организации</a:t>
            </a:r>
          </a:p>
          <a:p>
            <a:r>
              <a:rPr lang="ru-RU" b="1" dirty="0"/>
              <a:t>учащиеся</a:t>
            </a:r>
            <a:r>
              <a:rPr lang="ru-RU" dirty="0"/>
              <a:t> - лица, осваивающие образовательные программы начального общего, основного общего или среднего общего образования, </a:t>
            </a:r>
            <a:r>
              <a:rPr lang="ru-RU" u="sng" dirty="0"/>
              <a:t>дополнительные общеобразовательные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3907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0D6669-B21B-824E-8CB2-632F12950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7" y="132557"/>
            <a:ext cx="10515600" cy="7635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Направленность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925945-239D-044E-8F76-081B862C64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128714"/>
            <a:ext cx="10763250" cy="5214935"/>
          </a:xfrm>
        </p:spPr>
        <p:txBody>
          <a:bodyPr>
            <a:normAutofit/>
          </a:bodyPr>
          <a:lstStyle/>
          <a:p>
            <a:r>
              <a:rPr lang="ru-RU" dirty="0"/>
              <a:t>Направленность (профиль) образования - ориентация образовательной программы на конкретные области знания и (или) виды деятельности, определяющая ее предметно-тематическое содержание, преобладающие виды учебной деятельности обучающегося и требования к результатам освоения образовательной программы (ст.2 ФЗ №273)</a:t>
            </a:r>
          </a:p>
          <a:p>
            <a:r>
              <a:rPr lang="ru-RU" dirty="0"/>
              <a:t>Организации реализуют ДОП различной направленности - технической, естественнонаучной, физкультурно-спортивной, художественной, туристско-краеведческой, социально- педагогической (Приказ №196 </a:t>
            </a:r>
            <a:r>
              <a:rPr lang="ru-RU" dirty="0" err="1"/>
              <a:t>Минпросвещения</a:t>
            </a:r>
            <a:r>
              <a:rPr lang="ru-RU" dirty="0"/>
              <a:t>)</a:t>
            </a:r>
          </a:p>
          <a:p>
            <a:r>
              <a:rPr lang="ru-RU" dirty="0"/>
              <a:t>В программных документах уделяется внимание развитию отдельных направленностей</a:t>
            </a:r>
          </a:p>
        </p:txBody>
      </p:sp>
    </p:spTree>
    <p:extLst>
      <p:ext uri="{BB962C8B-B14F-4D97-AF65-F5344CB8AC3E}">
        <p14:creationId xmlns:p14="http://schemas.microsoft.com/office/powerpoint/2010/main" xmlns="" val="485686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0722AA-E4BB-9C46-9335-989A4D62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Порядок осуществления образовательной деятельности: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целевые ориентиры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37ACE3-4149-6046-9040-A62AAD7C935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6347" y="1524700"/>
            <a:ext cx="11479306" cy="496817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формирование и развитие творческих способностей обучающихся</a:t>
            </a:r>
          </a:p>
          <a:p>
            <a:r>
              <a:rPr lang="ru-RU" dirty="0"/>
              <a:t>удовлетворение индивидуальных потребностей обучающихся в интеллектуальном, нравственном, художественно- эстетическом развитии</a:t>
            </a:r>
          </a:p>
          <a:p>
            <a:r>
              <a:rPr lang="ru-RU" dirty="0"/>
              <a:t>социализация и адаптация к жизни в обществе; духовно- нравственное, военно- гражданско- патриотическое, трудового воспитания</a:t>
            </a:r>
          </a:p>
          <a:p>
            <a:r>
              <a:rPr lang="ru-RU" dirty="0"/>
              <a:t>выявление, развитие и поддержка талантливых и способных детей</a:t>
            </a:r>
          </a:p>
          <a:p>
            <a:r>
              <a:rPr lang="ru-RU" dirty="0"/>
              <a:t>личностное развитие, профессиональное самоопределение и профессиональная ориентация обучающихся</a:t>
            </a:r>
          </a:p>
          <a:p>
            <a:r>
              <a:rPr lang="ru-RU" dirty="0"/>
              <a:t> организация работы с детьми с ОВЗ и инвалидами</a:t>
            </a:r>
          </a:p>
          <a:p>
            <a:r>
              <a:rPr lang="ru-RU" dirty="0"/>
              <a:t>формирование общей культуры обучающихся и культуры здорового и безопасного образа жизни</a:t>
            </a:r>
          </a:p>
          <a:p>
            <a:r>
              <a:rPr lang="ru-RU" dirty="0"/>
              <a:t>удовлетворение образовательных потребностей и интересов обучающихся, не противоречащих законодательству РФ, осуществляемых за пределами ФГОС и ФГТ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960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0722AA-E4BB-9C46-9335-989A4D62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Порядок осуществления образовательной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37ACE3-4149-6046-9040-A62AAD7C935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956" y="1085850"/>
            <a:ext cx="11375756" cy="5772150"/>
          </a:xfrm>
        </p:spPr>
        <p:txBody>
          <a:bodyPr>
            <a:normAutofit fontScale="92500"/>
          </a:bodyPr>
          <a:lstStyle/>
          <a:p>
            <a:r>
              <a:rPr lang="ru-RU" dirty="0"/>
              <a:t>Организуют образовательный процесс в соответствии с индивидуальными учебными планами в объединениях по интересам, сформированных в группы обучающихся одного возраста или разных возрастных категорий (разновозрастные группы), являющиеся основным составом объединения (например, клубы, секции, кружки, лаборатории, студии, оркестры, творческие коллективы, ансамбли, театры, мастерские, школы) (далее – объединения), а также индивидуально </a:t>
            </a:r>
          </a:p>
          <a:p>
            <a:r>
              <a:rPr lang="ru-RU" dirty="0"/>
              <a:t>Проводят аудиторные и внеаудиторные (самостоятельные) занятия в объединениях (по группам, индивидуально или всем составом объединения)</a:t>
            </a:r>
          </a:p>
          <a:p>
            <a:r>
              <a:rPr lang="ru-RU" dirty="0"/>
              <a:t>Могут реализовывать дополнительные общеобразовательные программы в течение всего календарного года, включая каникулярное время</a:t>
            </a:r>
          </a:p>
          <a:p>
            <a:r>
              <a:rPr lang="ru-RU" dirty="0"/>
              <a:t>Определяют в соответствии с локальным нормативным актом своей организации количество обучающихся в объединении, их возрастные категории, а также продолжительность учебных занятий в объединении, которые зависят от направленности дополнительных общеобразовательных программ</a:t>
            </a:r>
          </a:p>
          <a:p>
            <a:r>
              <a:rPr lang="ru-RU" dirty="0"/>
              <a:t>Ежегодно обновляют дополнительные общеобразовательные программы с учетом развития науки, техники, культуры, экономики, технологий и социальной сферы</a:t>
            </a:r>
          </a:p>
        </p:txBody>
      </p:sp>
    </p:spTree>
    <p:extLst>
      <p:ext uri="{BB962C8B-B14F-4D97-AF65-F5344CB8AC3E}">
        <p14:creationId xmlns:p14="http://schemas.microsoft.com/office/powerpoint/2010/main" xmlns="" val="3377396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0722AA-E4BB-9C46-9335-989A4D62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Порядок осуществления образовательной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37ACE3-4149-6046-9040-A62AAD7C935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956" y="1085850"/>
            <a:ext cx="11375756" cy="5772150"/>
          </a:xfrm>
        </p:spPr>
        <p:txBody>
          <a:bodyPr>
            <a:normAutofit/>
          </a:bodyPr>
          <a:lstStyle/>
          <a:p>
            <a:r>
              <a:rPr lang="ru-RU" dirty="0"/>
              <a:t>дополнительные общеобразовательные программы реализуются организацией, осуществляющей образовательную деятельность как самостоятельно, так и посредством сетевых форм их реализации</a:t>
            </a:r>
          </a:p>
          <a:p>
            <a:r>
              <a:rPr lang="ru-RU" dirty="0"/>
              <a:t>при разработке и реализации дополнительных общеобразовательных программ используются различные образовательные технологии, в том числе дистанционные образовательные технологии, электронное обучение с учетом требований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программ, утв. приказом Министерства образования и науки РФ от 23 августа 2017 г. </a:t>
            </a:r>
            <a:r>
              <a:rPr lang="ru-RU" dirty="0" err="1"/>
              <a:t>No</a:t>
            </a:r>
            <a:r>
              <a:rPr lang="ru-RU" dirty="0"/>
              <a:t> 816</a:t>
            </a:r>
          </a:p>
        </p:txBody>
      </p:sp>
    </p:spTree>
    <p:extLst>
      <p:ext uri="{BB962C8B-B14F-4D97-AF65-F5344CB8AC3E}">
        <p14:creationId xmlns:p14="http://schemas.microsoft.com/office/powerpoint/2010/main" xmlns="" val="1467806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CC9610-B01A-9747-803F-329E5681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Инклюзия в дополнительном образовании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A7C9C1E-A350-5948-9D49-DF16AD6F80E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«Методические рекомендации по реализации адаптированных дополнительных общеобразовательных программ, способствующих социально-психологической реабилитации, профессиональному самоопределению детей с ограниченными возможностями здоровья, включая детей-инвалидов, с учетом их особых образовательных потребностей» от 29 марта 2016 г. </a:t>
            </a:r>
            <a:r>
              <a:rPr lang="ru-RU" dirty="0" err="1"/>
              <a:t>N</a:t>
            </a:r>
            <a:r>
              <a:rPr lang="ru-RU" dirty="0"/>
              <a:t> ВК-641/09</a:t>
            </a:r>
          </a:p>
        </p:txBody>
      </p:sp>
    </p:spTree>
    <p:extLst>
      <p:ext uri="{BB962C8B-B14F-4D97-AF65-F5344CB8AC3E}">
        <p14:creationId xmlns:p14="http://schemas.microsoft.com/office/powerpoint/2010/main" xmlns="" val="1043217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295AE1-2090-724E-956B-09541D701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503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Независимая оценка качества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0603AE-315D-244B-BB7A-5F3DF97C43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28.04.2017 </a:t>
            </a:r>
            <a:r>
              <a:rPr lang="ru-RU" dirty="0" err="1"/>
              <a:t>N</a:t>
            </a:r>
            <a:r>
              <a:rPr lang="ru-RU" dirty="0"/>
              <a:t> ВК-1232/09 «О направлении методических рекомендаций» («Методические рекомендации по организации независимой оценки качества дополнительного образования детей»)</a:t>
            </a:r>
          </a:p>
          <a:p>
            <a:endParaRPr lang="ru-RU" dirty="0"/>
          </a:p>
          <a:p>
            <a:r>
              <a:rPr lang="ru-RU" dirty="0"/>
              <a:t>Ст. 95. Независимая оценка качества образования. Цель – определение соответствия предоставляемого образования потребностям физического или юридического лица</a:t>
            </a:r>
          </a:p>
        </p:txBody>
      </p:sp>
    </p:spTree>
    <p:extLst>
      <p:ext uri="{BB962C8B-B14F-4D97-AF65-F5344CB8AC3E}">
        <p14:creationId xmlns:p14="http://schemas.microsoft.com/office/powerpoint/2010/main" xmlns="" val="1251182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5E63E2-ED99-034D-83AD-84C97305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Проектирование дополнительных общеобразовательных программ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91DE176-2A79-F844-9B27-35164BD389D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Письмо </a:t>
            </a:r>
            <a:r>
              <a:rPr lang="ru-RU" dirty="0" err="1"/>
              <a:t>Минобрнауки</a:t>
            </a:r>
            <a:r>
              <a:rPr lang="ru-RU" dirty="0"/>
              <a:t> РФ от 18.11.2015 </a:t>
            </a:r>
            <a:r>
              <a:rPr lang="ru-RU" dirty="0" err="1"/>
              <a:t>No</a:t>
            </a:r>
            <a:r>
              <a:rPr lang="ru-RU" dirty="0"/>
              <a:t> 09-3242 «О направлении рекомендаций» (вместе Методические рекомендации по проектированию дополнительных общеразвивающих программ)</a:t>
            </a:r>
          </a:p>
        </p:txBody>
      </p:sp>
    </p:spTree>
    <p:extLst>
      <p:ext uri="{BB962C8B-B14F-4D97-AF65-F5344CB8AC3E}">
        <p14:creationId xmlns:p14="http://schemas.microsoft.com/office/powerpoint/2010/main" xmlns="" val="351621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C6C3BE-09D2-B644-B225-88775FDA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8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Особенности правового регулирования сферы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дополнительного образования детей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572DF3-C07A-6C40-9EA9-9C286669789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/>
              <a:t> «Мягкое» нормативное регулирование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Нормативные документы прямого и «непрямого» действия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Действие общих норм гражданского и административного права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Действие общих норм образовательного права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Наличие сопутствующих норм и рекомендаций</a:t>
            </a:r>
          </a:p>
        </p:txBody>
      </p:sp>
    </p:spTree>
    <p:extLst>
      <p:ext uri="{BB962C8B-B14F-4D97-AF65-F5344CB8AC3E}">
        <p14:creationId xmlns:p14="http://schemas.microsoft.com/office/powerpoint/2010/main" xmlns="" val="2876740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5E63E2-ED99-034D-83AD-84C97305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Разграничение понятий внеурочная деятельности и дополнительное образование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91DE176-2A79-F844-9B27-35164BD389D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Письмо Министерства образования и науки РФ от 18 августа 2017 г. № 09-1672 “О направлении методических рекомендаций” (Методические рекомендации по уточнению понятия и содержания внеурочной деятельности в рамках реализации основных общеобразовательных программ, в том числе в части проектной деятельности)</a:t>
            </a:r>
          </a:p>
        </p:txBody>
      </p:sp>
    </p:spTree>
    <p:extLst>
      <p:ext uri="{BB962C8B-B14F-4D97-AF65-F5344CB8AC3E}">
        <p14:creationId xmlns:p14="http://schemas.microsoft.com/office/powerpoint/2010/main" xmlns="" val="940129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1830388" y="6381750"/>
            <a:ext cx="23622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pl-PL" sz="1800">
              <a:latin typeface="+mj-lt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B17A4A88-E20D-B848-9158-E736B2CE9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7" y="132557"/>
            <a:ext cx="10515600" cy="7635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Сетевая форма реализации образовательных программ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2E877D9-05C3-F846-A71B-B781AC13BE7B}"/>
              </a:ext>
            </a:extLst>
          </p:cNvPr>
          <p:cNvSpPr/>
          <p:nvPr/>
        </p:nvSpPr>
        <p:spPr>
          <a:xfrm>
            <a:off x="1193260" y="1429014"/>
            <a:ext cx="96887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700" dirty="0">
                <a:solidFill>
                  <a:srgbClr val="000000"/>
                </a:solidFill>
                <a:latin typeface="PT Sans" panose="020B05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Сетевая форма реализации образовательных программ обеспечивает возможность освоения обучающимся образовательной программы и (или) отдельных учебных предметов, курсов, дисциплин (модулей), практики, иных компонентов, предусмотренных образовательными программами (в том числе различных вида, уровня и (или) направленности), с использованием ресурсов нескольких организаций, осуществляющих образовательную деятельность, включая иностранные, а также при необходимости с использованием ресурсов иных организаций. 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748347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1830388" y="6381750"/>
            <a:ext cx="23622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pl-PL" sz="1800">
              <a:latin typeface="+mj-lt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B17A4A88-E20D-B848-9158-E736B2CE9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7" y="132557"/>
            <a:ext cx="10515600" cy="7635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Сетевая форма реализации образовательных программ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2E877D9-05C3-F846-A71B-B781AC13BE7B}"/>
              </a:ext>
            </a:extLst>
          </p:cNvPr>
          <p:cNvSpPr/>
          <p:nvPr/>
        </p:nvSpPr>
        <p:spPr>
          <a:xfrm>
            <a:off x="1193260" y="1429014"/>
            <a:ext cx="42736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Базовая организация </a:t>
            </a:r>
            <a:r>
              <a:rPr lang="ru-RU" sz="2000" dirty="0"/>
              <a:t>– организация, осуществляющая образовательную деятельность, в которую обучающийся принят на обучение в соответствии со статьей 55 Федерального закона от 29 декабря 2012 г. № 273-ФЗ «Об образовании в Российской Федерации» и которая несет ответственность за реализацию сетевой образовательной программы, осуществляет контроль за участием организаций-участников в реализации сетевой образовательной программы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C2A78FF-BBE5-0149-B6D3-CA0A086CDFDD}"/>
              </a:ext>
            </a:extLst>
          </p:cNvPr>
          <p:cNvSpPr/>
          <p:nvPr/>
        </p:nvSpPr>
        <p:spPr>
          <a:xfrm>
            <a:off x="5914417" y="1429014"/>
            <a:ext cx="51362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  <a:spcAft>
                <a:spcPts val="0"/>
              </a:spcAft>
            </a:pPr>
            <a:r>
              <a:rPr lang="ru-RU" sz="2000" b="1" dirty="0"/>
              <a:t>Организация-участник</a:t>
            </a:r>
            <a:r>
              <a:rPr lang="ru-RU" sz="2000" dirty="0"/>
              <a:t> – организация, осуществляющая образовательную деятельность и реализующая часть сетевой образовательной программы (отдельные учебные предметы, курсы, дисциплины (модули), практики, иные компоненты) (далее – образовательная организация-участник) и (или) организация (научная организация, медицинская организация, организация культуры, физкультурно-спортивная или иная организация), обладающая ресурсами для осуществления образовательной деятельности по сетевой образовательной программе</a:t>
            </a:r>
          </a:p>
        </p:txBody>
      </p:sp>
    </p:spTree>
    <p:extLst>
      <p:ext uri="{BB962C8B-B14F-4D97-AF65-F5344CB8AC3E}">
        <p14:creationId xmlns:p14="http://schemas.microsoft.com/office/powerpoint/2010/main" xmlns="" val="2654836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14A573-DD3E-B04F-957B-5BD0D300DDF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828925"/>
            <a:ext cx="10515600" cy="858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«Регуляторная гильотина</a:t>
            </a:r>
            <a:r>
              <a:rPr lang="ru-RU" sz="4400" b="1" dirty="0" smtClean="0">
                <a:solidFill>
                  <a:srgbClr val="FF0000"/>
                </a:solidFill>
              </a:rPr>
              <a:t>»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/>
              <a:t>с</a:t>
            </a:r>
            <a:r>
              <a:rPr lang="ru-RU" sz="2800" dirty="0" smtClean="0"/>
              <a:t> 1 января 2021 года заработает новая система контрольно-надзорного законодательства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29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E816DE-0F9A-124A-978E-6B12DF9F7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4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Программные документы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37F6D8-B46A-2649-954B-9A5F9B379CF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428750"/>
            <a:ext cx="10925014" cy="506412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Концепция развития дополнительного образования в </a:t>
            </a:r>
            <a:r>
              <a:rPr lang="ru-RU" b="1" dirty="0" smtClean="0"/>
              <a:t>РФ (</a:t>
            </a:r>
            <a:r>
              <a:rPr lang="ru-RU" sz="1900" dirty="0" smtClean="0"/>
              <a:t>Распоряжение Правительства Российской Федерации от 4 сентября 2014 г. N 1726-р г. Москва)</a:t>
            </a:r>
          </a:p>
          <a:p>
            <a:r>
              <a:rPr lang="ru-RU" b="1" dirty="0" smtClean="0"/>
              <a:t>Стратегия </a:t>
            </a:r>
            <a:r>
              <a:rPr lang="ru-RU" b="1" dirty="0"/>
              <a:t>развития воспитания в РФ до 2025 </a:t>
            </a:r>
            <a:r>
              <a:rPr lang="ru-RU" b="1" dirty="0" smtClean="0"/>
              <a:t>года </a:t>
            </a:r>
            <a:r>
              <a:rPr lang="ru-RU" sz="1900" dirty="0" smtClean="0"/>
              <a:t>(Распоряжение Правительства Российской Федерации от 29 мая 2015 г. N 996-р г. Москва)</a:t>
            </a:r>
          </a:p>
          <a:p>
            <a:r>
              <a:rPr lang="ru-RU" b="1" dirty="0" smtClean="0"/>
              <a:t>Государственная </a:t>
            </a:r>
            <a:r>
              <a:rPr lang="ru-RU" b="1" dirty="0"/>
              <a:t>программа РФ «Развитие образования» на 2018-2025 </a:t>
            </a:r>
            <a:r>
              <a:rPr lang="ru-RU" b="1" dirty="0" smtClean="0"/>
              <a:t>гг. </a:t>
            </a:r>
            <a:r>
              <a:rPr lang="ru-RU" sz="1900" dirty="0" smtClean="0"/>
              <a:t>(Постановление Правительства Российской Федерации от 26 декабря 2017 г. № 1642)</a:t>
            </a:r>
            <a:endParaRPr lang="ru-RU" sz="1900" dirty="0"/>
          </a:p>
          <a:p>
            <a:r>
              <a:rPr lang="ru-RU" b="1" dirty="0" smtClean="0"/>
              <a:t>Приоритетный </a:t>
            </a:r>
            <a:r>
              <a:rPr lang="ru-RU" b="1" dirty="0"/>
              <a:t>проект «Доступное дополнительное образование</a:t>
            </a:r>
            <a:r>
              <a:rPr lang="ru-RU" b="1" dirty="0" smtClean="0"/>
              <a:t>» </a:t>
            </a:r>
            <a:r>
              <a:rPr lang="ru-RU" sz="2100" dirty="0" smtClean="0"/>
              <a:t>(утв. президиумом Совета при Президенте РФ по стратегическому развитию и приоритетным проектам, протокол от 30.11.2016 N 11)</a:t>
            </a:r>
          </a:p>
          <a:p>
            <a:r>
              <a:rPr lang="ru-RU" b="1" dirty="0" smtClean="0"/>
              <a:t>План </a:t>
            </a:r>
            <a:r>
              <a:rPr lang="ru-RU" b="1" dirty="0"/>
              <a:t>основных мероприятий до 2020 года, проводимых в рамках «Десятилетия детства</a:t>
            </a:r>
            <a:r>
              <a:rPr lang="ru-RU" b="1" dirty="0" smtClean="0"/>
              <a:t>» </a:t>
            </a:r>
            <a:r>
              <a:rPr lang="ru-RU" dirty="0" smtClean="0"/>
              <a:t>(Распоряжение Правительства РФ от 6 июля 2018 г. N 1375-р) </a:t>
            </a:r>
            <a:endParaRPr lang="ru-RU" dirty="0"/>
          </a:p>
          <a:p>
            <a:r>
              <a:rPr lang="ru-RU" b="1" dirty="0"/>
              <a:t>Национальные проекты («Образование», «Культура», «Спорт» и др.)</a:t>
            </a:r>
          </a:p>
          <a:p>
            <a:r>
              <a:rPr lang="ru-RU" b="1" dirty="0"/>
              <a:t>Федеральные проекты в рамках НП «Образование» («Успех каждого ребенка»</a:t>
            </a:r>
            <a:r>
              <a:rPr lang="ru-RU" dirty="0"/>
              <a:t> и др.)</a:t>
            </a:r>
          </a:p>
          <a:p>
            <a:r>
              <a:rPr lang="ru-RU" b="1" dirty="0" smtClean="0"/>
              <a:t>Целевая модель развития региональной системы дополнительного образования детей </a:t>
            </a:r>
            <a:r>
              <a:rPr lang="ru-RU" dirty="0" smtClean="0"/>
              <a:t>(</a:t>
            </a:r>
            <a:r>
              <a:rPr lang="ru-RU" sz="1900" dirty="0" smtClean="0"/>
              <a:t>Приказ Министерства просвещения Российской Федерации от 03.09.2019 г. № 467)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309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068D48-A17E-5444-9A53-3DA792EB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7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Нормативные акты прямого 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BC5BB7-7FDF-574D-897C-BD59AB4D14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177872"/>
            <a:ext cx="10515600" cy="4472149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Федеральный закон «Об образовании в РФ</a:t>
            </a:r>
            <a:r>
              <a:rPr lang="ru-RU" b="1" dirty="0" smtClean="0"/>
              <a:t>» </a:t>
            </a:r>
            <a:r>
              <a:rPr lang="ru-RU" dirty="0" smtClean="0"/>
              <a:t>от 29 декабря 2012 г. № 273 (ред. 31.07.2020 г.) Статьи  ДО: ст.2,п.14, ст. 33, 55, 75-77, 83-86, 95. </a:t>
            </a:r>
            <a:endParaRPr lang="ru-RU" dirty="0"/>
          </a:p>
          <a:p>
            <a:r>
              <a:rPr lang="ru-RU" b="1" dirty="0"/>
              <a:t>Порядок осуществления образовательной деятельности по дополнительным общеобразовательным </a:t>
            </a:r>
            <a:r>
              <a:rPr lang="ru-RU" b="1" dirty="0" smtClean="0"/>
              <a:t>программам </a:t>
            </a:r>
            <a:r>
              <a:rPr lang="ru-RU" dirty="0" smtClean="0"/>
              <a:t>(Приказ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от 9.11.2018 г. № 196)</a:t>
            </a:r>
            <a:endParaRPr lang="ru-RU" dirty="0"/>
          </a:p>
          <a:p>
            <a:r>
              <a:rPr lang="ru-RU" b="1" dirty="0"/>
              <a:t>Профессиональный стандарт «Педагог дополнительного образования детей и взрослых</a:t>
            </a:r>
            <a:r>
              <a:rPr lang="ru-RU" b="1" dirty="0" smtClean="0"/>
              <a:t>» </a:t>
            </a:r>
            <a:r>
              <a:rPr lang="ru-RU" dirty="0" smtClean="0"/>
              <a:t>(Приказ Министерства труда и социальной защиты Российской Федерации от 5 мая 2018 № 298н) </a:t>
            </a:r>
            <a:endParaRPr lang="ru-RU" dirty="0"/>
          </a:p>
          <a:p>
            <a:r>
              <a:rPr lang="ru-RU" b="1" dirty="0"/>
              <a:t>СанПиН к устройству, содержанию и организации режима работы образовательных организаций дополнительного образования </a:t>
            </a:r>
            <a:r>
              <a:rPr lang="ru-RU" b="1" dirty="0" smtClean="0"/>
              <a:t>детей 2.4.4.3172 -14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81952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350C79-60B2-D64E-B6D1-50AFD11BE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Образовательная программа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A5196A-070B-5342-BD4E-EF3CE463B6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379349"/>
            <a:ext cx="10515600" cy="4797614"/>
          </a:xfrm>
        </p:spPr>
        <p:txBody>
          <a:bodyPr/>
          <a:lstStyle/>
          <a:p>
            <a:pPr algn="just"/>
            <a:r>
              <a:rPr lang="ru-RU" dirty="0"/>
              <a:t>Образовательная программа - комплекс основных характеристик 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практики, иных компонентов, а также оценочных и методических материалов (ст.2)</a:t>
            </a:r>
          </a:p>
        </p:txBody>
      </p:sp>
    </p:spTree>
    <p:extLst>
      <p:ext uri="{BB962C8B-B14F-4D97-AF65-F5344CB8AC3E}">
        <p14:creationId xmlns:p14="http://schemas.microsoft.com/office/powerpoint/2010/main" xmlns="" val="67646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350C79-60B2-D64E-B6D1-50AFD11BE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Учебный план и индивидуальный учебный 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A5196A-070B-5342-BD4E-EF3CE463B6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379349"/>
            <a:ext cx="10515600" cy="479761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учебный план - документ, который определяет перечень, трудоемкость, последовательность и распределение по периодам обучения учебных предметов, курсов, дисциплин (модулей), практики, иных видов учебной деятельности и, если иное не установлено настоящим Федеральным законом, формы промежуточной аттестации обучающихся</a:t>
            </a:r>
          </a:p>
          <a:p>
            <a:pPr algn="just"/>
            <a:r>
              <a:rPr lang="ru-RU" dirty="0"/>
              <a:t>индивидуальный учебный план 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</a:t>
            </a:r>
          </a:p>
        </p:txBody>
      </p:sp>
    </p:spTree>
    <p:extLst>
      <p:ext uri="{BB962C8B-B14F-4D97-AF65-F5344CB8AC3E}">
        <p14:creationId xmlns:p14="http://schemas.microsoft.com/office/powerpoint/2010/main" xmlns="" val="339382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945186-47D3-6C4B-A9C3-2E8BD370F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Содержание дополнительных общеобразовательных программ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427150-D188-594C-98EE-E17E987884F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/>
              <a:t>Содержание дополнительных общеразвивающих программ и сроки обучения по ним определяются образовательной программой, разработанной и утвержденной организацией, осуществляющей образовательную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996266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63FA04-280B-1744-91CB-1CA91575A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К дополнительным образовательным программам относятся: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3938FEC-F9C6-D24D-AECF-5183C9A9A702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1.Дополнительные </a:t>
            </a:r>
            <a:r>
              <a:rPr lang="ru-RU" dirty="0"/>
              <a:t>общеразвивающие программы, дополнительные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2.Предпрофессиональные программы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ru-RU" dirty="0" smtClean="0"/>
              <a:t>1. Программы повышения квалификации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ru-RU" dirty="0" smtClean="0"/>
              <a:t>2. Программы</a:t>
            </a:r>
          </a:p>
          <a:p>
            <a:pPr marL="457200" indent="-457200">
              <a:buNone/>
            </a:pPr>
            <a:r>
              <a:rPr lang="ru-RU" dirty="0" smtClean="0"/>
              <a:t>профессиональной</a:t>
            </a:r>
          </a:p>
          <a:p>
            <a:pPr marL="457200" indent="-457200">
              <a:buNone/>
            </a:pPr>
            <a:r>
              <a:rPr lang="ru-RU" dirty="0" smtClean="0"/>
              <a:t>переподготовки.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дополнительные общеобразовательные программы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дополнительные профессиональные программы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189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Структура дополнительных общеобразовательных общеразвивающих программ: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b="1" dirty="0" smtClean="0"/>
              <a:t>1. НПА</a:t>
            </a:r>
          </a:p>
          <a:p>
            <a:r>
              <a:rPr lang="ru-RU" sz="1800" b="1" dirty="0" smtClean="0"/>
              <a:t>2. Актуальность</a:t>
            </a:r>
          </a:p>
          <a:p>
            <a:r>
              <a:rPr lang="ru-RU" sz="1800" b="1" dirty="0" smtClean="0"/>
              <a:t>3. </a:t>
            </a:r>
            <a:r>
              <a:rPr lang="ru-RU" sz="1800" b="1" dirty="0" smtClean="0"/>
              <a:t>Новизна</a:t>
            </a:r>
          </a:p>
          <a:p>
            <a:r>
              <a:rPr lang="ru-RU" sz="1800" b="1" dirty="0" smtClean="0"/>
              <a:t>4.Цель</a:t>
            </a:r>
            <a:endParaRPr lang="ru-RU" sz="1800" b="1" dirty="0" smtClean="0"/>
          </a:p>
          <a:p>
            <a:r>
              <a:rPr lang="ru-RU" sz="1800" b="1" dirty="0" smtClean="0"/>
              <a:t>5. </a:t>
            </a:r>
            <a:r>
              <a:rPr lang="ru-RU" sz="1800" b="1" dirty="0" smtClean="0"/>
              <a:t>Задачи (образовательные, воспитательные, развивающие, </a:t>
            </a:r>
            <a:r>
              <a:rPr lang="ru-RU" sz="1800" b="1" dirty="0" err="1" smtClean="0"/>
              <a:t>метапредметные</a:t>
            </a:r>
            <a:r>
              <a:rPr lang="ru-RU" sz="1800" b="1" dirty="0" smtClean="0"/>
              <a:t>)</a:t>
            </a:r>
          </a:p>
          <a:p>
            <a:r>
              <a:rPr lang="ru-RU" sz="1800" b="1" dirty="0" smtClean="0"/>
              <a:t>6. </a:t>
            </a:r>
            <a:r>
              <a:rPr lang="ru-RU" sz="1800" b="1" dirty="0" smtClean="0"/>
              <a:t>Адресат программы</a:t>
            </a:r>
          </a:p>
          <a:p>
            <a:r>
              <a:rPr lang="ru-RU" sz="1800" b="1" dirty="0" smtClean="0"/>
              <a:t>7</a:t>
            </a:r>
            <a:r>
              <a:rPr lang="ru-RU" sz="1800" b="1" dirty="0" smtClean="0"/>
              <a:t>. </a:t>
            </a:r>
            <a:r>
              <a:rPr lang="ru-RU" sz="1800" b="1" dirty="0" smtClean="0"/>
              <a:t>Уровень (стартовый, базовый, продвинутый), срок реализации</a:t>
            </a:r>
          </a:p>
          <a:p>
            <a:r>
              <a:rPr lang="ru-RU" sz="1800" b="1" dirty="0" smtClean="0"/>
              <a:t>8</a:t>
            </a:r>
            <a:r>
              <a:rPr lang="ru-RU" sz="1800" b="1" dirty="0" smtClean="0"/>
              <a:t>. </a:t>
            </a:r>
            <a:r>
              <a:rPr lang="ru-RU" sz="1800" b="1" dirty="0" smtClean="0"/>
              <a:t>Форма обучения</a:t>
            </a:r>
          </a:p>
          <a:p>
            <a:r>
              <a:rPr lang="ru-RU" sz="1800" b="1" dirty="0" smtClean="0"/>
              <a:t>9</a:t>
            </a:r>
            <a:r>
              <a:rPr lang="ru-RU" sz="1800" b="1" dirty="0" smtClean="0"/>
              <a:t>. </a:t>
            </a:r>
            <a:r>
              <a:rPr lang="ru-RU" sz="1800" b="1" dirty="0" smtClean="0"/>
              <a:t>Виды занятий</a:t>
            </a:r>
          </a:p>
          <a:p>
            <a:r>
              <a:rPr lang="ru-RU" sz="1800" b="1" smtClean="0"/>
              <a:t>10</a:t>
            </a:r>
            <a:r>
              <a:rPr lang="ru-RU" sz="1800" b="1" dirty="0" smtClean="0"/>
              <a:t>. Ожидаемые результаты (теоретические и практические)</a:t>
            </a:r>
          </a:p>
          <a:p>
            <a:r>
              <a:rPr lang="ru-RU" sz="1800" b="1" dirty="0" smtClean="0"/>
              <a:t>11. Учебно-тематический план (содержание тем)</a:t>
            </a:r>
          </a:p>
          <a:p>
            <a:r>
              <a:rPr lang="ru-RU" sz="1800" b="1" dirty="0" smtClean="0"/>
              <a:t>12.  Методическое обеспечение</a:t>
            </a:r>
          </a:p>
          <a:p>
            <a:r>
              <a:rPr lang="ru-RU" sz="1800" b="1" dirty="0" smtClean="0"/>
              <a:t>13. Сетевое взаимодействие</a:t>
            </a:r>
          </a:p>
          <a:p>
            <a:r>
              <a:rPr lang="ru-RU" sz="1800" b="1" dirty="0" smtClean="0"/>
              <a:t>14. Список литературы.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677</TotalTime>
  <Words>1595</Words>
  <Application>Microsoft Office PowerPoint</Application>
  <PresentationFormat>Произвольный</PresentationFormat>
  <Paragraphs>107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Нормативно-правовые особенности дополнительных общеобразовательных программ в системе образования</vt:lpstr>
      <vt:lpstr>Особенности правового регулирования сферы  дополнительного образования детей</vt:lpstr>
      <vt:lpstr>Программные документы</vt:lpstr>
      <vt:lpstr>Нормативные акты прямого действия</vt:lpstr>
      <vt:lpstr>Образовательная программа</vt:lpstr>
      <vt:lpstr>Учебный план и индивидуальный учебный план</vt:lpstr>
      <vt:lpstr>Содержание дополнительных общеобразовательных программ</vt:lpstr>
      <vt:lpstr>К дополнительным образовательным программам относятся:   </vt:lpstr>
      <vt:lpstr>Структура дополнительных общеобразовательных общеразвивающих программ:</vt:lpstr>
      <vt:lpstr>    Уровни программ  Содержание и материал программы дополнительного образования детей должны быть организованы по принципу дифференциации в соответствии со следующими уровнями сложности: </vt:lpstr>
      <vt:lpstr>Интегрированная образовательная программа: симбиоз основного и дополнительного образования</vt:lpstr>
      <vt:lpstr>Обучающиеся по дополнительной общеобразовательной программе</vt:lpstr>
      <vt:lpstr>Направленность</vt:lpstr>
      <vt:lpstr>Порядок осуществления образовательной деятельности:  целевые ориентиры</vt:lpstr>
      <vt:lpstr>Порядок осуществления образовательной деятельности</vt:lpstr>
      <vt:lpstr>Порядок осуществления образовательной деятельности</vt:lpstr>
      <vt:lpstr>Инклюзия в дополнительном образовании</vt:lpstr>
      <vt:lpstr>Независимая оценка качества</vt:lpstr>
      <vt:lpstr>Проектирование дополнительных общеобразовательных программ</vt:lpstr>
      <vt:lpstr>Разграничение понятий внеурочная деятельности и дополнительное образование</vt:lpstr>
      <vt:lpstr>Сетевая форма реализации образовательных программ</vt:lpstr>
      <vt:lpstr>Сетевая форма реализации образовательных программ</vt:lpstr>
      <vt:lpstr>«Регуляторная гильотина»  с 1 января 2021 года заработает новая система контрольно-надзорного законодательства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особенности дополнительных общеобразовательных программ в системе образования</dc:title>
  <dc:creator>Андрей Павлов</dc:creator>
  <cp:lastModifiedBy>Арюна</cp:lastModifiedBy>
  <cp:revision>62</cp:revision>
  <dcterms:created xsi:type="dcterms:W3CDTF">2020-07-21T02:49:55Z</dcterms:created>
  <dcterms:modified xsi:type="dcterms:W3CDTF">2021-01-29T07:43:47Z</dcterms:modified>
</cp:coreProperties>
</file>